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0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0" r:id="rId2"/>
    <p:sldId id="265" r:id="rId3"/>
    <p:sldId id="267" r:id="rId4"/>
    <p:sldId id="295" r:id="rId5"/>
    <p:sldId id="330" r:id="rId6"/>
    <p:sldId id="332" r:id="rId7"/>
    <p:sldId id="333" r:id="rId8"/>
    <p:sldId id="323" r:id="rId9"/>
    <p:sldId id="337" r:id="rId10"/>
    <p:sldId id="335" r:id="rId11"/>
    <p:sldId id="331" r:id="rId12"/>
    <p:sldId id="305" r:id="rId13"/>
    <p:sldId id="289" r:id="rId14"/>
  </p:sldIdLst>
  <p:sldSz cx="12192000" cy="6858000"/>
  <p:notesSz cx="6858000" cy="9144000"/>
  <p:custDataLst>
    <p:tags r:id="rId16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4815" userDrawn="1">
          <p15:clr>
            <a:srgbClr val="A4A3A4"/>
          </p15:clr>
        </p15:guide>
        <p15:guide id="3" pos="345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9797"/>
    <a:srgbClr val="FF6161"/>
    <a:srgbClr val="FF4747"/>
    <a:srgbClr val="B0C6CA"/>
    <a:srgbClr val="6699A1"/>
    <a:srgbClr val="FFABAB"/>
    <a:srgbClr val="FF4B4B"/>
    <a:srgbClr val="86ADB3"/>
    <a:srgbClr val="A5D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06" autoAdjust="0"/>
    <p:restoredTop sz="94140" autoAdjust="0"/>
  </p:normalViewPr>
  <p:slideViewPr>
    <p:cSldViewPr snapToGrid="0" showGuides="1">
      <p:cViewPr varScale="1">
        <p:scale>
          <a:sx n="80" d="100"/>
          <a:sy n="80" d="100"/>
        </p:scale>
        <p:origin x="317" y="58"/>
      </p:cViewPr>
      <p:guideLst>
        <p:guide orient="horz" pos="2092"/>
        <p:guide pos="4815"/>
        <p:guide pos="3454"/>
      </p:guideLst>
    </p:cSldViewPr>
  </p:slideViewPr>
  <p:notesTextViewPr>
    <p:cViewPr>
      <p:scale>
        <a:sx n="300" d="100"/>
        <a:sy n="3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4C976ED8-A2F8-44B2-9E9B-484DCC3D921D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167FA93C-29B1-4199-89B1-C9D8A0C7888C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10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91018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11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69847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12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49411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13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8488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2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3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955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4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0181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5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7830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6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6756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7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54338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8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84485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9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0138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501654-C328-4D7F-8379-14C1805D0D0D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421DB7-F3D9-48CB-8617-87E748E9288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769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32489-02C9-4B03-8508-CE0419D7D36C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3826D8-9AD3-419B-A4E6-CC8E8BEDD67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8410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B4E0AC-1760-453B-913D-8414A7E3B035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A3F0D1-4657-4B7B-8EC0-DFDEE341E13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881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C3B258-F792-467C-8952-6564F7F7A64C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232BDC5-71A1-4D20-8EF0-8F919F29C0C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9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E8ED0-4CC8-41FB-A813-AF3EE990F4EA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AE3268-E185-4A0B-A5A9-CD634315B01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1709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95B230-0B8A-4324-8096-B0A755B49C08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C879A5-D176-4ABC-9E08-BE7D148649D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748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F3C78F-01F3-4EBB-8C19-5282C12060D8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A41306-BA03-4BCE-9FF0-80456018BC5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95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828795-3798-49B7-99EE-351E9F40A0C4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707729-9787-46F8-B085-CA1F955117C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971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F77328-FDBE-4128-A06A-0E4EBD2AD1E0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5F54854-6997-4642-95D0-70E8C6EE6C3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297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8BD367-96EF-42E6-B24E-CA1E7E032EF0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8B825A-7E81-44C3-B3B9-3CE7C7317BE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75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C4923F-5CC1-47A1-8CDC-A5AB7535644B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A47B71-0CCF-4F19-BDED-D37F0E2613A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9807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EE8DB8C-8B3F-437E-8616-505C52744BCD}" type="datetimeFigureOut">
              <a:rPr lang="zh-CN" altLang="en-US"/>
              <a:pPr>
                <a:defRPr/>
              </a:pPr>
              <a:t>2022/10/21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80C1C8B-0847-42AA-878D-865D1C9E5090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6" Type="http://schemas.openxmlformats.org/officeDocument/2006/relationships/tags" Target="../tags/tag6.xml"/><Relationship Id="rId11" Type="http://schemas.openxmlformats.org/officeDocument/2006/relationships/image" Target="../media/image1.png"/><Relationship Id="rId5" Type="http://schemas.openxmlformats.org/officeDocument/2006/relationships/tags" Target="../tags/tag5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6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25349" y="2693924"/>
            <a:ext cx="9097362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基于</a:t>
            </a:r>
            <a:r>
              <a:rPr lang="en-US" altLang="zh-CN" sz="4800" b="1" dirty="0">
                <a:solidFill>
                  <a:schemeClr val="accent6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MCU</a:t>
            </a: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的风扇与温度控制系统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729225" y="3489647"/>
            <a:ext cx="7117023" cy="417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5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Fan and Temperature Control System Based on MCU</a:t>
            </a:r>
            <a:endParaRPr lang="zh-CN" altLang="en-US" sz="2050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</p:txBody>
      </p:sp>
      <p:grpSp>
        <p:nvGrpSpPr>
          <p:cNvPr id="6" name="组合 54"/>
          <p:cNvGrpSpPr/>
          <p:nvPr/>
        </p:nvGrpSpPr>
        <p:grpSpPr>
          <a:xfrm>
            <a:off x="6022164" y="5903160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7" name="L 形 6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" name="L 形 8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" name="L 形 9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等腰三角形 7"/>
          <p:cNvSpPr/>
          <p:nvPr/>
        </p:nvSpPr>
        <p:spPr>
          <a:xfrm rot="3259845">
            <a:off x="9952811" y="1690174"/>
            <a:ext cx="939800" cy="768350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 rot="10800000">
            <a:off x="1885036" y="2344705"/>
            <a:ext cx="6799262" cy="39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 rot="19459845">
            <a:off x="643277" y="2899889"/>
            <a:ext cx="1209600" cy="120939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3259845">
            <a:off x="909251" y="5843198"/>
            <a:ext cx="471487" cy="47160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7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 rot="3259845">
            <a:off x="10859221" y="2978980"/>
            <a:ext cx="504000" cy="503265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46" name="直接连接符 45"/>
          <p:cNvCxnSpPr/>
          <p:nvPr/>
        </p:nvCxnSpPr>
        <p:spPr>
          <a:xfrm>
            <a:off x="4447340" y="3996201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2944139" y="739417"/>
            <a:ext cx="5650569" cy="4122403"/>
            <a:chOff x="3072990" y="984084"/>
            <a:chExt cx="5651364" cy="4121380"/>
          </a:xfrm>
        </p:grpSpPr>
        <p:sp>
          <p:nvSpPr>
            <p:cNvPr id="180" name="矩形 179"/>
            <p:cNvSpPr/>
            <p:nvPr/>
          </p:nvSpPr>
          <p:spPr>
            <a:xfrm rot="1197552">
              <a:off x="3636008" y="1275143"/>
              <a:ext cx="824516" cy="823708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1" name="矩形 180"/>
            <p:cNvSpPr/>
            <p:nvPr/>
          </p:nvSpPr>
          <p:spPr>
            <a:xfrm rot="8972468">
              <a:off x="3072990" y="984084"/>
              <a:ext cx="403282" cy="4031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 rot="8972468">
              <a:off x="8238286" y="4619810"/>
              <a:ext cx="486068" cy="485654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1269822" y="1268687"/>
            <a:ext cx="8747303" cy="4247261"/>
            <a:chOff x="1597639" y="1406397"/>
            <a:chExt cx="8746801" cy="4246077"/>
          </a:xfrm>
        </p:grpSpPr>
        <p:sp>
          <p:nvSpPr>
            <p:cNvPr id="183" name="任意多边形 182"/>
            <p:cNvSpPr/>
            <p:nvPr/>
          </p:nvSpPr>
          <p:spPr>
            <a:xfrm rot="20711973">
              <a:off x="1597639" y="1406397"/>
              <a:ext cx="381519" cy="391593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184" name="等腰三角形 183"/>
            <p:cNvSpPr/>
            <p:nvPr/>
          </p:nvSpPr>
          <p:spPr>
            <a:xfrm rot="20678025">
              <a:off x="9577722" y="4987496"/>
              <a:ext cx="766718" cy="664978"/>
            </a:xfrm>
            <a:prstGeom prst="triangle">
              <a:avLst/>
            </a:prstGeom>
            <a:solidFill>
              <a:schemeClr val="accent5">
                <a:lumMod val="7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5" name="任意多边形 184"/>
            <p:cNvSpPr/>
            <p:nvPr/>
          </p:nvSpPr>
          <p:spPr>
            <a:xfrm rot="3259845">
              <a:off x="3104775" y="4464012"/>
              <a:ext cx="395177" cy="395977"/>
            </a:xfrm>
            <a:custGeom>
              <a:avLst/>
              <a:gdLst>
                <a:gd name="connsiteX0" fmla="*/ 0 w 470364"/>
                <a:gd name="connsiteY0" fmla="*/ 769750 h 769750"/>
                <a:gd name="connsiteX1" fmla="*/ 0 w 470364"/>
                <a:gd name="connsiteY1" fmla="*/ 3 h 769750"/>
                <a:gd name="connsiteX2" fmla="*/ 1 w 470364"/>
                <a:gd name="connsiteY2" fmla="*/ 0 h 769750"/>
                <a:gd name="connsiteX3" fmla="*/ 470364 w 470364"/>
                <a:gd name="connsiteY3" fmla="*/ 769750 h 7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364" h="769750">
                  <a:moveTo>
                    <a:pt x="0" y="769750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470364" y="769750"/>
                  </a:lnTo>
                  <a:close/>
                </a:path>
              </a:pathLst>
            </a:custGeom>
            <a:solidFill>
              <a:schemeClr val="accent5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0" name="矩形 59"/>
          <p:cNvSpPr/>
          <p:nvPr/>
        </p:nvSpPr>
        <p:spPr bwMode="auto">
          <a:xfrm rot="9252532">
            <a:off x="10996251" y="5562179"/>
            <a:ext cx="486000" cy="48577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" name="Isaac Shepard - Letting Go">
            <a:hlinkClick r:id="" action="ppaction://media"/>
            <a:extLst>
              <a:ext uri="{FF2B5EF4-FFF2-40B4-BE49-F238E27FC236}">
                <a16:creationId xmlns:a16="http://schemas.microsoft.com/office/drawing/2014/main" id="{410A112D-F3D8-4BEE-A53C-9BE9FA32EAB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79867" y="-808298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-10478" y="7966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+mj-ea"/>
              </a:rPr>
              <a:t>温度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控制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优势对比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ADAA91F-5221-4B3B-8C3F-6253A6CAFF52}"/>
              </a:ext>
            </a:extLst>
          </p:cNvPr>
          <p:cNvSpPr/>
          <p:nvPr/>
        </p:nvSpPr>
        <p:spPr>
          <a:xfrm>
            <a:off x="-10160" y="-35713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6FD6B64-60C3-4401-8F60-4B6CF4EA873C}"/>
              </a:ext>
            </a:extLst>
          </p:cNvPr>
          <p:cNvSpPr/>
          <p:nvPr/>
        </p:nvSpPr>
        <p:spPr>
          <a:xfrm>
            <a:off x="4047491" y="-45873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8FB42A8B-D13E-4C26-9248-5D67E8C47CB1}"/>
              </a:ext>
            </a:extLst>
          </p:cNvPr>
          <p:cNvSpPr/>
          <p:nvPr/>
        </p:nvSpPr>
        <p:spPr>
          <a:xfrm>
            <a:off x="8146734" y="-35713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AE0FF905-BF51-4E66-B550-64C6F48BFAEF}"/>
              </a:ext>
            </a:extLst>
          </p:cNvPr>
          <p:cNvSpPr/>
          <p:nvPr/>
        </p:nvSpPr>
        <p:spPr>
          <a:xfrm>
            <a:off x="1261274" y="2741861"/>
            <a:ext cx="5955149" cy="15122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8C3375A-2DC1-49E6-9006-33B69167452D}"/>
              </a:ext>
            </a:extLst>
          </p:cNvPr>
          <p:cNvGrpSpPr/>
          <p:nvPr/>
        </p:nvGrpSpPr>
        <p:grpSpPr>
          <a:xfrm>
            <a:off x="2294741" y="2558385"/>
            <a:ext cx="542449" cy="542449"/>
            <a:chOff x="4734560" y="3184842"/>
            <a:chExt cx="542449" cy="542449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137E2BA3-8C34-4679-9C2A-A1068A3D291C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8C391618-263B-4AF8-811A-007B3C74A0A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534C420B-7D79-4E0B-A0F7-4A70D7F5A121}"/>
              </a:ext>
            </a:extLst>
          </p:cNvPr>
          <p:cNvGrpSpPr/>
          <p:nvPr/>
        </p:nvGrpSpPr>
        <p:grpSpPr>
          <a:xfrm>
            <a:off x="1028241" y="3165409"/>
            <a:ext cx="3075447" cy="1997495"/>
            <a:chOff x="5122025" y="-72714"/>
            <a:chExt cx="2020976" cy="927740"/>
          </a:xfrm>
        </p:grpSpPr>
        <p:sp>
          <p:nvSpPr>
            <p:cNvPr id="71" name="文本框 11">
              <a:extLst>
                <a:ext uri="{FF2B5EF4-FFF2-40B4-BE49-F238E27FC236}">
                  <a16:creationId xmlns:a16="http://schemas.microsoft.com/office/drawing/2014/main" id="{DF9B3159-BE6E-427D-A7DA-E2E03F8621D3}"/>
                </a:ext>
              </a:extLst>
            </p:cNvPr>
            <p:cNvSpPr txBox="1"/>
            <p:nvPr/>
          </p:nvSpPr>
          <p:spPr>
            <a:xfrm>
              <a:off x="5122025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利用恒定的高占空比</a:t>
              </a:r>
              <a:r>
                <a:rPr lang="en-US" altLang="zh-CN" sz="1600" dirty="0"/>
                <a:t>PWM</a:t>
              </a:r>
              <a:r>
                <a:rPr lang="zh-CN" altLang="en-US" sz="1600" dirty="0"/>
                <a:t>信号加热</a:t>
              </a:r>
              <a:endParaRPr lang="en-US" altLang="zh-CN" sz="1600" dirty="0"/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接近预设温度时线性减小加热信号占空比</a:t>
              </a:r>
              <a:endParaRPr lang="en-US" altLang="zh-CN" sz="1600" dirty="0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F11B8D9D-C3DB-4C35-A83C-240F630AC21F}"/>
                </a:ext>
              </a:extLst>
            </p:cNvPr>
            <p:cNvSpPr/>
            <p:nvPr/>
          </p:nvSpPr>
          <p:spPr>
            <a:xfrm>
              <a:off x="5122025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线性快速加热</a:t>
              </a:r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E8249C70-F20D-4202-8086-29083DBA0DAF}"/>
              </a:ext>
            </a:extLst>
          </p:cNvPr>
          <p:cNvGrpSpPr/>
          <p:nvPr/>
        </p:nvGrpSpPr>
        <p:grpSpPr>
          <a:xfrm>
            <a:off x="5769062" y="2569849"/>
            <a:ext cx="542449" cy="542449"/>
            <a:chOff x="4734560" y="3184842"/>
            <a:chExt cx="542449" cy="542449"/>
          </a:xfrm>
        </p:grpSpPr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BB85C229-BD57-406A-BD66-FB293AB8926E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AED20DCC-9BCC-406D-AD13-FC7C54A1C46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78CF31F9-BD87-4486-880F-74606D837C5E}"/>
              </a:ext>
            </a:extLst>
          </p:cNvPr>
          <p:cNvGrpSpPr/>
          <p:nvPr/>
        </p:nvGrpSpPr>
        <p:grpSpPr>
          <a:xfrm>
            <a:off x="4817226" y="3261024"/>
            <a:ext cx="2640875" cy="1650930"/>
            <a:chOff x="5069133" y="-55187"/>
            <a:chExt cx="2126760" cy="910213"/>
          </a:xfrm>
        </p:grpSpPr>
        <p:sp>
          <p:nvSpPr>
            <p:cNvPr id="82" name="文本框 11">
              <a:extLst>
                <a:ext uri="{FF2B5EF4-FFF2-40B4-BE49-F238E27FC236}">
                  <a16:creationId xmlns:a16="http://schemas.microsoft.com/office/drawing/2014/main" id="{B1806CE3-1E5E-4464-98B4-24298510331C}"/>
                </a:ext>
              </a:extLst>
            </p:cNvPr>
            <p:cNvSpPr txBox="1"/>
            <p:nvPr/>
          </p:nvSpPr>
          <p:spPr>
            <a:xfrm>
              <a:off x="5122026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风扇转速会改变加热信号强度</a:t>
              </a:r>
              <a:endParaRPr lang="en-US" altLang="zh-CN" sz="1600" dirty="0"/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2B9036AD-7FC5-4D66-A992-47543955BF05}"/>
                </a:ext>
              </a:extLst>
            </p:cNvPr>
            <p:cNvSpPr/>
            <p:nvPr/>
          </p:nvSpPr>
          <p:spPr>
            <a:xfrm>
              <a:off x="5069133" y="-55187"/>
              <a:ext cx="2126760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根据环境灵活控制</a:t>
              </a:r>
            </a:p>
          </p:txBody>
        </p:sp>
      </p:grpSp>
      <p:sp>
        <p:nvSpPr>
          <p:cNvPr id="88" name="文本框 11">
            <a:extLst>
              <a:ext uri="{FF2B5EF4-FFF2-40B4-BE49-F238E27FC236}">
                <a16:creationId xmlns:a16="http://schemas.microsoft.com/office/drawing/2014/main" id="{9AE33CE5-EF23-481A-9EE8-46D405C02FCB}"/>
              </a:ext>
            </a:extLst>
          </p:cNvPr>
          <p:cNvSpPr txBox="1"/>
          <p:nvPr/>
        </p:nvSpPr>
        <p:spPr>
          <a:xfrm>
            <a:off x="8171643" y="2336503"/>
            <a:ext cx="2509519" cy="1148250"/>
          </a:xfrm>
          <a:prstGeom prst="rect">
            <a:avLst/>
          </a:prstGeom>
          <a:noFill/>
        </p:spPr>
        <p:txBody>
          <a:bodyPr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endParaRPr lang="en-US" altLang="zh-CN" sz="1600" dirty="0"/>
          </a:p>
        </p:txBody>
      </p:sp>
      <p:sp>
        <p:nvSpPr>
          <p:cNvPr id="96" name="矩形: 圆角 95">
            <a:extLst>
              <a:ext uri="{FF2B5EF4-FFF2-40B4-BE49-F238E27FC236}">
                <a16:creationId xmlns:a16="http://schemas.microsoft.com/office/drawing/2014/main" id="{1D38CBB8-C6F4-47E9-9CCF-20859156EC68}"/>
              </a:ext>
            </a:extLst>
          </p:cNvPr>
          <p:cNvSpPr/>
          <p:nvPr/>
        </p:nvSpPr>
        <p:spPr>
          <a:xfrm>
            <a:off x="6640975" y="2753325"/>
            <a:ext cx="4040187" cy="13975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A7696E53-3800-4F23-A5CE-266A8DE5F5A6}"/>
              </a:ext>
            </a:extLst>
          </p:cNvPr>
          <p:cNvGrpSpPr/>
          <p:nvPr/>
        </p:nvGrpSpPr>
        <p:grpSpPr>
          <a:xfrm>
            <a:off x="9140516" y="2569849"/>
            <a:ext cx="542449" cy="542449"/>
            <a:chOff x="4734560" y="3184842"/>
            <a:chExt cx="542449" cy="542449"/>
          </a:xfrm>
        </p:grpSpPr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BF640C1C-DFD5-49C0-A100-DE5D4B413C49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62456D62-C033-46A1-B56E-0AAE6B6F07D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15" name="矩形 114">
            <a:extLst>
              <a:ext uri="{FF2B5EF4-FFF2-40B4-BE49-F238E27FC236}">
                <a16:creationId xmlns:a16="http://schemas.microsoft.com/office/drawing/2014/main" id="{B64B1738-216A-41A8-B4BD-82DC31FFCDA9}"/>
              </a:ext>
            </a:extLst>
          </p:cNvPr>
          <p:cNvSpPr/>
          <p:nvPr/>
        </p:nvSpPr>
        <p:spPr>
          <a:xfrm>
            <a:off x="0" y="-44127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7AC4F226-178B-4CF1-A313-CCA74A9F06F7}"/>
              </a:ext>
            </a:extLst>
          </p:cNvPr>
          <p:cNvSpPr/>
          <p:nvPr/>
        </p:nvSpPr>
        <p:spPr>
          <a:xfrm>
            <a:off x="4103688" y="-44127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0DCE048D-D0A7-47BA-8075-5A5F77F86EE1}"/>
              </a:ext>
            </a:extLst>
          </p:cNvPr>
          <p:cNvSpPr/>
          <p:nvPr/>
        </p:nvSpPr>
        <p:spPr>
          <a:xfrm>
            <a:off x="8088313" y="-44127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25A55402-B3BB-40F3-9FF3-2CA18170CE55}"/>
              </a:ext>
            </a:extLst>
          </p:cNvPr>
          <p:cNvGrpSpPr/>
          <p:nvPr/>
        </p:nvGrpSpPr>
        <p:grpSpPr>
          <a:xfrm>
            <a:off x="8171643" y="3237566"/>
            <a:ext cx="2509519" cy="1682720"/>
            <a:chOff x="5122026" y="-72714"/>
            <a:chExt cx="2020976" cy="927740"/>
          </a:xfrm>
        </p:grpSpPr>
        <p:sp>
          <p:nvSpPr>
            <p:cNvPr id="36" name="文本框 11">
              <a:extLst>
                <a:ext uri="{FF2B5EF4-FFF2-40B4-BE49-F238E27FC236}">
                  <a16:creationId xmlns:a16="http://schemas.microsoft.com/office/drawing/2014/main" id="{F1A96688-686B-4D5F-BF9E-224619C89C0F}"/>
                </a:ext>
              </a:extLst>
            </p:cNvPr>
            <p:cNvSpPr txBox="1"/>
            <p:nvPr/>
          </p:nvSpPr>
          <p:spPr>
            <a:xfrm>
              <a:off x="5122026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用短时中断的方式实现实时控制</a:t>
              </a:r>
              <a:endParaRPr lang="en-US" altLang="zh-CN" sz="1600" dirty="0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EF2C19D-F5F7-4654-8A7B-86DA7766AB34}"/>
                </a:ext>
              </a:extLst>
            </p:cNvPr>
            <p:cNvSpPr/>
            <p:nvPr/>
          </p:nvSpPr>
          <p:spPr>
            <a:xfrm>
              <a:off x="5122026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加热信号控制灵敏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150228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44960" cy="1484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47777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项目总结</a:t>
            </a:r>
            <a:endParaRPr lang="zh-CN" altLang="en-US" sz="4800" b="1" dirty="0">
              <a:solidFill>
                <a:schemeClr val="accent6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759666" y="3770449"/>
            <a:ext cx="3333412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特点分析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  <p:cxnSp>
        <p:nvCxnSpPr>
          <p:cNvPr id="19" name="PA_直接连接符 18"/>
          <p:cNvCxnSpPr>
            <a:cxnSpLocks/>
          </p:cNvCxnSpPr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556074" y="3125819"/>
            <a:ext cx="50944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xiangmuzongjie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517828" y="2416299"/>
            <a:ext cx="864000" cy="864000"/>
            <a:chOff x="2517828" y="1926040"/>
            <a:chExt cx="864000" cy="864000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4" y="5654824"/>
            <a:ext cx="231237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778041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0" y="-18639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项目总结</a:t>
            </a:r>
            <a:endParaRPr lang="zh-CN" altLang="en-US" sz="3200" b="1" dirty="0">
              <a:solidFill>
                <a:schemeClr val="accent6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ADAA91F-5221-4B3B-8C3F-6253A6CAFF52}"/>
              </a:ext>
            </a:extLst>
          </p:cNvPr>
          <p:cNvSpPr/>
          <p:nvPr/>
        </p:nvSpPr>
        <p:spPr>
          <a:xfrm>
            <a:off x="-10160" y="-35713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6FD6B64-60C3-4401-8F60-4B6CF4EA873C}"/>
              </a:ext>
            </a:extLst>
          </p:cNvPr>
          <p:cNvSpPr/>
          <p:nvPr/>
        </p:nvSpPr>
        <p:spPr>
          <a:xfrm>
            <a:off x="4047491" y="-45873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8FB42A8B-D13E-4C26-9248-5D67E8C47CB1}"/>
              </a:ext>
            </a:extLst>
          </p:cNvPr>
          <p:cNvSpPr/>
          <p:nvPr/>
        </p:nvSpPr>
        <p:spPr>
          <a:xfrm>
            <a:off x="8146734" y="-35713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33FC80EF-7C17-43E9-B693-47AF07665B29}"/>
              </a:ext>
            </a:extLst>
          </p:cNvPr>
          <p:cNvSpPr txBox="1"/>
          <p:nvPr/>
        </p:nvSpPr>
        <p:spPr>
          <a:xfrm>
            <a:off x="2117587" y="745957"/>
            <a:ext cx="3055050" cy="396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原理图和</a:t>
            </a:r>
            <a:r>
              <a:rPr lang="en-US" altLang="zh-CN" sz="2000" dirty="0" err="1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pcb</a:t>
            </a:r>
            <a:r>
              <a:rPr lang="zh-CN" altLang="en-US" sz="20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略过不讲了</a:t>
            </a:r>
            <a:endParaRPr lang="en-US" altLang="zh-CN" sz="2000" dirty="0">
              <a:latin typeface="方正粗倩简体" panose="03000509000000000000" pitchFamily="65" charset="-122"/>
              <a:ea typeface="方正粗倩简体" panose="03000509000000000000" pitchFamily="65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C328D021-DE1F-4C1C-8FA9-BE8271FD0FE4}"/>
              </a:ext>
            </a:extLst>
          </p:cNvPr>
          <p:cNvSpPr/>
          <p:nvPr/>
        </p:nvSpPr>
        <p:spPr>
          <a:xfrm>
            <a:off x="0" y="-44127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FC484DED-9C7B-4636-8521-C5871A4AC578}"/>
              </a:ext>
            </a:extLst>
          </p:cNvPr>
          <p:cNvSpPr/>
          <p:nvPr/>
        </p:nvSpPr>
        <p:spPr>
          <a:xfrm>
            <a:off x="4103688" y="-44127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E0D69F9-EE1C-4831-9E1D-723B58EDA7BD}"/>
              </a:ext>
            </a:extLst>
          </p:cNvPr>
          <p:cNvSpPr/>
          <p:nvPr/>
        </p:nvSpPr>
        <p:spPr>
          <a:xfrm>
            <a:off x="8088313" y="-44127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040495B-C79E-4FF2-85F0-AC77414D8530}"/>
              </a:ext>
            </a:extLst>
          </p:cNvPr>
          <p:cNvSpPr txBox="1"/>
          <p:nvPr/>
        </p:nvSpPr>
        <p:spPr>
          <a:xfrm>
            <a:off x="2117587" y="1467128"/>
            <a:ext cx="9393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优点</a:t>
            </a:r>
            <a:endParaRPr lang="en-US" altLang="zh-CN" sz="2000" dirty="0">
              <a:latin typeface="方正粗倩简体" panose="03000509000000000000" pitchFamily="65" charset="-122"/>
              <a:ea typeface="方正粗倩简体" panose="03000509000000000000" pitchFamily="65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C40F95C-9460-4EBF-83C9-3360518EAE90}"/>
              </a:ext>
            </a:extLst>
          </p:cNvPr>
          <p:cNvSpPr txBox="1"/>
          <p:nvPr/>
        </p:nvSpPr>
        <p:spPr>
          <a:xfrm>
            <a:off x="8088313" y="1467128"/>
            <a:ext cx="9393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缺点</a:t>
            </a:r>
            <a:endParaRPr lang="en-US" altLang="zh-CN" sz="2000" dirty="0">
              <a:latin typeface="方正粗倩简体" panose="03000509000000000000" pitchFamily="65" charset="-122"/>
              <a:ea typeface="方正粗倩简体" panose="03000509000000000000" pitchFamily="65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9F2CE22E-E601-4703-B670-3675C17F3DFE}"/>
              </a:ext>
            </a:extLst>
          </p:cNvPr>
          <p:cNvCxnSpPr>
            <a:cxnSpLocks/>
          </p:cNvCxnSpPr>
          <p:nvPr/>
        </p:nvCxnSpPr>
        <p:spPr>
          <a:xfrm>
            <a:off x="5574819" y="1509903"/>
            <a:ext cx="0" cy="475642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C15F5C7C-36D9-47A1-ADFC-FAA2A6676941}"/>
              </a:ext>
            </a:extLst>
          </p:cNvPr>
          <p:cNvSpPr/>
          <p:nvPr/>
        </p:nvSpPr>
        <p:spPr>
          <a:xfrm>
            <a:off x="159586" y="1970202"/>
            <a:ext cx="5227969" cy="367836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zh-CN" dirty="0">
                <a:solidFill>
                  <a:schemeClr val="tx1"/>
                </a:solidFill>
              </a:rPr>
              <a:t>1.</a:t>
            </a:r>
            <a:r>
              <a:rPr lang="zh-CN" altLang="en-US" dirty="0">
                <a:solidFill>
                  <a:schemeClr val="tx1"/>
                </a:solidFill>
              </a:rPr>
              <a:t>风扇转速实时性高，控制稳准快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2.</a:t>
            </a:r>
            <a:r>
              <a:rPr lang="zh-CN" altLang="en-US" dirty="0">
                <a:solidFill>
                  <a:schemeClr val="tx1"/>
                </a:solidFill>
              </a:rPr>
              <a:t>温度控制准确、快速且稳定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3.</a:t>
            </a:r>
            <a:r>
              <a:rPr lang="zh-CN" altLang="en-US" dirty="0">
                <a:solidFill>
                  <a:schemeClr val="tx1"/>
                </a:solidFill>
              </a:rPr>
              <a:t>片上资源充分使用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zh-CN" altLang="en-US" dirty="0">
                <a:solidFill>
                  <a:schemeClr val="tx1"/>
                </a:solidFill>
              </a:rPr>
              <a:t>定时器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  <a:r>
              <a:rPr lang="zh-CN" altLang="en-US" dirty="0">
                <a:solidFill>
                  <a:schemeClr val="tx1"/>
                </a:solidFill>
              </a:rPr>
              <a:t>既保证控制速度也保证主函数进程仍比较空闲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C806B69D-3AAF-482A-89C5-2B06D6BE2612}"/>
              </a:ext>
            </a:extLst>
          </p:cNvPr>
          <p:cNvSpPr/>
          <p:nvPr/>
        </p:nvSpPr>
        <p:spPr>
          <a:xfrm>
            <a:off x="6123781" y="1970202"/>
            <a:ext cx="5227969" cy="367836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zh-CN" dirty="0">
                <a:solidFill>
                  <a:schemeClr val="tx1"/>
                </a:solidFill>
              </a:rPr>
              <a:t>1.</a:t>
            </a:r>
            <a:r>
              <a:rPr lang="zh-CN" altLang="en-US" dirty="0">
                <a:solidFill>
                  <a:schemeClr val="tx1"/>
                </a:solidFill>
              </a:rPr>
              <a:t>过低的风扇转速控制没有实现             </a:t>
            </a:r>
            <a:r>
              <a:rPr lang="en-US" altLang="zh-CN" dirty="0">
                <a:solidFill>
                  <a:schemeClr val="tx1"/>
                </a:solidFill>
              </a:rPr>
              <a:t>	(</a:t>
            </a:r>
            <a:r>
              <a:rPr lang="zh-CN" altLang="en-US" dirty="0">
                <a:solidFill>
                  <a:schemeClr val="tx1"/>
                </a:solidFill>
              </a:rPr>
              <a:t>低于</a:t>
            </a:r>
            <a:r>
              <a:rPr lang="en-US" altLang="zh-CN" dirty="0">
                <a:solidFill>
                  <a:schemeClr val="tx1"/>
                </a:solidFill>
              </a:rPr>
              <a:t>1r/s )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2.</a:t>
            </a:r>
            <a:r>
              <a:rPr lang="zh-CN" altLang="en-US" dirty="0">
                <a:solidFill>
                  <a:schemeClr val="tx1"/>
                </a:solidFill>
              </a:rPr>
              <a:t>受限于硬件，风扇速度的突变有限，还可以更快。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3.</a:t>
            </a:r>
            <a:r>
              <a:rPr lang="zh-CN" altLang="en-US" dirty="0">
                <a:solidFill>
                  <a:schemeClr val="tx1"/>
                </a:solidFill>
              </a:rPr>
              <a:t>温控兼容性差，没有办法在任意环境下实现精准控温。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3.</a:t>
            </a:r>
            <a:r>
              <a:rPr lang="zh-CN" altLang="en-US" dirty="0">
                <a:solidFill>
                  <a:schemeClr val="tx1"/>
                </a:solidFill>
              </a:rPr>
              <a:t>数据显示没有平滑处理，观赏性差</a:t>
            </a:r>
            <a:endParaRPr lang="en-US" altLang="zh-CN" dirty="0">
              <a:solidFill>
                <a:schemeClr val="tx1"/>
              </a:solidFill>
            </a:endParaRPr>
          </a:p>
          <a:p>
            <a:endParaRPr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4108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746639" y="2467143"/>
            <a:ext cx="4698723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800" b="1" dirty="0">
                <a:solidFill>
                  <a:schemeClr val="accent6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感谢聆听</a:t>
            </a:r>
          </a:p>
        </p:txBody>
      </p:sp>
      <p:grpSp>
        <p:nvGrpSpPr>
          <p:cNvPr id="6" name="组合 54"/>
          <p:cNvGrpSpPr/>
          <p:nvPr/>
        </p:nvGrpSpPr>
        <p:grpSpPr>
          <a:xfrm>
            <a:off x="5972713" y="5560493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7" name="L 形 6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" name="L 形 8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" name="L 形 9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等腰三角形 7"/>
          <p:cNvSpPr/>
          <p:nvPr/>
        </p:nvSpPr>
        <p:spPr>
          <a:xfrm rot="3259845">
            <a:off x="9952811" y="1690174"/>
            <a:ext cx="939800" cy="768350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 rot="10800000">
            <a:off x="1885036" y="2344705"/>
            <a:ext cx="6799262" cy="39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 rot="19459845">
            <a:off x="643277" y="2899889"/>
            <a:ext cx="1209600" cy="120939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3259845">
            <a:off x="909251" y="5843198"/>
            <a:ext cx="471487" cy="47160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7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 rot="3259845">
            <a:off x="10859221" y="2978980"/>
            <a:ext cx="504000" cy="503265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46" name="直接连接符 45"/>
          <p:cNvCxnSpPr/>
          <p:nvPr/>
        </p:nvCxnSpPr>
        <p:spPr>
          <a:xfrm>
            <a:off x="4447340" y="3996201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2944139" y="739417"/>
            <a:ext cx="5650569" cy="4122403"/>
            <a:chOff x="3072990" y="984084"/>
            <a:chExt cx="5651364" cy="4121380"/>
          </a:xfrm>
        </p:grpSpPr>
        <p:sp>
          <p:nvSpPr>
            <p:cNvPr id="180" name="矩形 179"/>
            <p:cNvSpPr/>
            <p:nvPr/>
          </p:nvSpPr>
          <p:spPr>
            <a:xfrm rot="1197552">
              <a:off x="3636008" y="1275143"/>
              <a:ext cx="824516" cy="823708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1" name="矩形 180"/>
            <p:cNvSpPr/>
            <p:nvPr/>
          </p:nvSpPr>
          <p:spPr>
            <a:xfrm rot="8972468">
              <a:off x="3072990" y="984084"/>
              <a:ext cx="403282" cy="4031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 rot="8972468">
              <a:off x="8238286" y="4619810"/>
              <a:ext cx="486068" cy="485654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1269822" y="1268687"/>
            <a:ext cx="8747303" cy="4247261"/>
            <a:chOff x="1597639" y="1406397"/>
            <a:chExt cx="8746801" cy="4246077"/>
          </a:xfrm>
        </p:grpSpPr>
        <p:sp>
          <p:nvSpPr>
            <p:cNvPr id="183" name="任意多边形 182"/>
            <p:cNvSpPr/>
            <p:nvPr/>
          </p:nvSpPr>
          <p:spPr>
            <a:xfrm rot="20711973">
              <a:off x="1597639" y="1406397"/>
              <a:ext cx="381519" cy="391593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184" name="等腰三角形 183"/>
            <p:cNvSpPr/>
            <p:nvPr/>
          </p:nvSpPr>
          <p:spPr>
            <a:xfrm rot="20678025">
              <a:off x="9577722" y="4987496"/>
              <a:ext cx="766718" cy="664978"/>
            </a:xfrm>
            <a:prstGeom prst="triangle">
              <a:avLst/>
            </a:prstGeom>
            <a:solidFill>
              <a:schemeClr val="accent5">
                <a:lumMod val="7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5" name="任意多边形 184"/>
            <p:cNvSpPr/>
            <p:nvPr/>
          </p:nvSpPr>
          <p:spPr>
            <a:xfrm rot="3259845">
              <a:off x="3104775" y="4464012"/>
              <a:ext cx="395177" cy="395977"/>
            </a:xfrm>
            <a:custGeom>
              <a:avLst/>
              <a:gdLst>
                <a:gd name="connsiteX0" fmla="*/ 0 w 470364"/>
                <a:gd name="connsiteY0" fmla="*/ 769750 h 769750"/>
                <a:gd name="connsiteX1" fmla="*/ 0 w 470364"/>
                <a:gd name="connsiteY1" fmla="*/ 3 h 769750"/>
                <a:gd name="connsiteX2" fmla="*/ 1 w 470364"/>
                <a:gd name="connsiteY2" fmla="*/ 0 h 769750"/>
                <a:gd name="connsiteX3" fmla="*/ 470364 w 470364"/>
                <a:gd name="connsiteY3" fmla="*/ 769750 h 7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364" h="769750">
                  <a:moveTo>
                    <a:pt x="0" y="769750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470364" y="769750"/>
                  </a:lnTo>
                  <a:close/>
                </a:path>
              </a:pathLst>
            </a:custGeom>
            <a:solidFill>
              <a:schemeClr val="accent5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0" name="矩形 59"/>
          <p:cNvSpPr/>
          <p:nvPr/>
        </p:nvSpPr>
        <p:spPr bwMode="auto">
          <a:xfrm rot="9252532">
            <a:off x="10996251" y="5562179"/>
            <a:ext cx="486000" cy="48577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3CB15EEC-BA31-4DB2-A07C-FCFCEDA3D3D7}"/>
              </a:ext>
            </a:extLst>
          </p:cNvPr>
          <p:cNvSpPr/>
          <p:nvPr/>
        </p:nvSpPr>
        <p:spPr>
          <a:xfrm>
            <a:off x="0" y="-44127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9916B7DA-542D-47CA-A618-750B6DE39133}"/>
              </a:ext>
            </a:extLst>
          </p:cNvPr>
          <p:cNvSpPr/>
          <p:nvPr/>
        </p:nvSpPr>
        <p:spPr>
          <a:xfrm>
            <a:off x="4103688" y="-44127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CD48BC0C-1F5B-4E54-A119-C598C0C62536}"/>
              </a:ext>
            </a:extLst>
          </p:cNvPr>
          <p:cNvSpPr/>
          <p:nvPr/>
        </p:nvSpPr>
        <p:spPr>
          <a:xfrm>
            <a:off x="8088313" y="-44127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840130"/>
      </p:ext>
    </p:extLst>
  </p:cSld>
  <p:clrMapOvr>
    <a:masterClrMapping/>
  </p:clrMapOvr>
  <p:transition spd="slow" advTm="0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108134" y="0"/>
            <a:ext cx="3990024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8" y="0"/>
            <a:ext cx="4048126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48638" y="0"/>
            <a:ext cx="405797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-47632" y="1"/>
            <a:ext cx="4155765" cy="15298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111623" y="-6349"/>
            <a:ext cx="3701418" cy="1593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080378" y="0"/>
            <a:ext cx="4157660" cy="14663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11"/>
          <a:srcRect t="2054" b="3954"/>
          <a:stretch/>
        </p:blipFill>
        <p:spPr>
          <a:xfrm>
            <a:off x="-20640" y="154802"/>
            <a:ext cx="12200257" cy="6547622"/>
          </a:xfrm>
          <a:prstGeom prst="rect">
            <a:avLst/>
          </a:prstGeom>
        </p:spPr>
      </p:pic>
      <p:sp>
        <p:nvSpPr>
          <p:cNvPr id="524" name="文本框 523"/>
          <p:cNvSpPr txBox="1">
            <a:spLocks noChangeArrowheads="1"/>
          </p:cNvSpPr>
          <p:nvPr/>
        </p:nvSpPr>
        <p:spPr bwMode="auto">
          <a:xfrm>
            <a:off x="939750" y="2731006"/>
            <a:ext cx="121058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4000" b="1" dirty="0">
                <a:solidFill>
                  <a:schemeClr val="accent6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525" name="文本框 524"/>
          <p:cNvSpPr txBox="1"/>
          <p:nvPr/>
        </p:nvSpPr>
        <p:spPr>
          <a:xfrm>
            <a:off x="606326" y="3418567"/>
            <a:ext cx="187743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CONTENTS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-20640" y="6703208"/>
            <a:ext cx="4060827" cy="1547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39113" y="6702425"/>
            <a:ext cx="4084956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686736" y="1473747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712866" y="1509903"/>
            <a:ext cx="473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风扇控制</a:t>
            </a:r>
          </a:p>
        </p:txBody>
      </p:sp>
      <p:grpSp>
        <p:nvGrpSpPr>
          <p:cNvPr id="14" name="PA_组合 13"/>
          <p:cNvGrpSpPr/>
          <p:nvPr>
            <p:custDataLst>
              <p:tags r:id="rId2"/>
            </p:custDataLst>
          </p:nvPr>
        </p:nvGrpSpPr>
        <p:grpSpPr>
          <a:xfrm>
            <a:off x="-723240" y="3486546"/>
            <a:ext cx="3790609" cy="3790609"/>
            <a:chOff x="-1920755" y="1480516"/>
            <a:chExt cx="3790609" cy="3790609"/>
          </a:xfrm>
        </p:grpSpPr>
        <p:sp>
          <p:nvSpPr>
            <p:cNvPr id="13" name="任意多边形: 形状 12"/>
            <p:cNvSpPr/>
            <p:nvPr/>
          </p:nvSpPr>
          <p:spPr>
            <a:xfrm>
              <a:off x="-1920755" y="1480516"/>
              <a:ext cx="3790609" cy="3790609"/>
            </a:xfrm>
            <a:custGeom>
              <a:avLst/>
              <a:gdLst/>
              <a:ahLst/>
              <a:cxnLst/>
              <a:rect l="0" t="0" r="0" b="0"/>
              <a:pathLst>
                <a:path w="3790609" h="3790609">
                  <a:moveTo>
                    <a:pt x="0" y="0"/>
                  </a:moveTo>
                  <a:lnTo>
                    <a:pt x="3790608" y="0"/>
                  </a:lnTo>
                  <a:lnTo>
                    <a:pt x="3790608" y="3790608"/>
                  </a:lnTo>
                  <a:lnTo>
                    <a:pt x="0" y="3790608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PA_Freeform: Shape 41"/>
            <p:cNvSpPr/>
            <p:nvPr>
              <p:custDataLst>
                <p:tags r:id="rId8"/>
              </p:custDataLst>
            </p:nvPr>
          </p:nvSpPr>
          <p:spPr bwMode="auto">
            <a:xfrm rot="5400000">
              <a:off x="9646" y="1480516"/>
              <a:ext cx="1860208" cy="1860208"/>
            </a:xfrm>
            <a:custGeom>
              <a:avLst/>
              <a:gdLst>
                <a:gd name="connsiteX0" fmla="*/ 2304256 w 2304256"/>
                <a:gd name="connsiteY0" fmla="*/ 0 h 2304256"/>
                <a:gd name="connsiteX1" fmla="*/ 2304256 w 2304256"/>
                <a:gd name="connsiteY1" fmla="*/ 2304256 h 2304256"/>
                <a:gd name="connsiteX2" fmla="*/ 2304255 w 2304256"/>
                <a:gd name="connsiteY2" fmla="*/ 2304256 h 2304256"/>
                <a:gd name="connsiteX3" fmla="*/ 0 w 2304256"/>
                <a:gd name="connsiteY3" fmla="*/ 1 h 2304256"/>
                <a:gd name="connsiteX4" fmla="*/ 0 w 2304256"/>
                <a:gd name="connsiteY4" fmla="*/ 0 h 2304256"/>
                <a:gd name="connsiteX5" fmla="*/ 2304256 w 2304256"/>
                <a:gd name="connsiteY5" fmla="*/ 0 h 230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4256" h="2304256">
                  <a:moveTo>
                    <a:pt x="2304256" y="0"/>
                  </a:moveTo>
                  <a:lnTo>
                    <a:pt x="2304256" y="2304256"/>
                  </a:lnTo>
                  <a:lnTo>
                    <a:pt x="2304255" y="2304256"/>
                  </a:lnTo>
                  <a:lnTo>
                    <a:pt x="0" y="1"/>
                  </a:lnTo>
                  <a:lnTo>
                    <a:pt x="0" y="0"/>
                  </a:lnTo>
                  <a:lnTo>
                    <a:pt x="2304256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9" name="PA_组合 18"/>
          <p:cNvGrpSpPr/>
          <p:nvPr>
            <p:custDataLst>
              <p:tags r:id="rId3"/>
            </p:custDataLst>
          </p:nvPr>
        </p:nvGrpSpPr>
        <p:grpSpPr>
          <a:xfrm>
            <a:off x="-2529644" y="-2461675"/>
            <a:ext cx="7473610" cy="7499010"/>
            <a:chOff x="-3759201" y="-393077"/>
            <a:chExt cx="7473610" cy="7499010"/>
          </a:xfrm>
        </p:grpSpPr>
        <p:grpSp>
          <p:nvGrpSpPr>
            <p:cNvPr id="17" name="PA_组合 16"/>
            <p:cNvGrpSpPr/>
            <p:nvPr>
              <p:custDataLst>
                <p:tags r:id="rId6"/>
              </p:custDataLst>
            </p:nvPr>
          </p:nvGrpSpPr>
          <p:grpSpPr>
            <a:xfrm>
              <a:off x="-14514" y="3340724"/>
              <a:ext cx="3728923" cy="3765209"/>
              <a:chOff x="-14514" y="3340724"/>
              <a:chExt cx="3728923" cy="3765209"/>
            </a:xfrm>
          </p:grpSpPr>
          <p:sp>
            <p:nvSpPr>
              <p:cNvPr id="15" name="任意多边形: 形状 14"/>
              <p:cNvSpPr/>
              <p:nvPr/>
            </p:nvSpPr>
            <p:spPr>
              <a:xfrm>
                <a:off x="0" y="3340724"/>
                <a:ext cx="3714409" cy="3765209"/>
              </a:xfrm>
              <a:custGeom>
                <a:avLst/>
                <a:gdLst/>
                <a:ahLst/>
                <a:cxnLst/>
                <a:rect l="0" t="0" r="0" b="0"/>
                <a:pathLst>
                  <a:path w="3714409" h="3765209">
                    <a:moveTo>
                      <a:pt x="0" y="0"/>
                    </a:moveTo>
                    <a:lnTo>
                      <a:pt x="3714408" y="0"/>
                    </a:lnTo>
                    <a:lnTo>
                      <a:pt x="3714408" y="3765208"/>
                    </a:lnTo>
                    <a:lnTo>
                      <a:pt x="0" y="3765208"/>
                    </a:lnTo>
                    <a:close/>
                  </a:path>
                </a:pathLst>
              </a:custGeom>
              <a:no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PA_Freeform: Shape 42"/>
              <p:cNvSpPr/>
              <p:nvPr>
                <p:custDataLst>
                  <p:tags r:id="rId7"/>
                </p:custDataLst>
              </p:nvPr>
            </p:nvSpPr>
            <p:spPr bwMode="auto">
              <a:xfrm rot="10800000">
                <a:off x="-14514" y="3340724"/>
                <a:ext cx="1860208" cy="1860208"/>
              </a:xfrm>
              <a:custGeom>
                <a:avLst/>
                <a:gdLst>
                  <a:gd name="connsiteX0" fmla="*/ 0 w 2304255"/>
                  <a:gd name="connsiteY0" fmla="*/ 0 h 2304255"/>
                  <a:gd name="connsiteX1" fmla="*/ 2304255 w 2304255"/>
                  <a:gd name="connsiteY1" fmla="*/ 2304255 h 2304255"/>
                  <a:gd name="connsiteX2" fmla="*/ 0 w 2304255"/>
                  <a:gd name="connsiteY2" fmla="*/ 2304255 h 2304255"/>
                  <a:gd name="connsiteX3" fmla="*/ 0 w 2304255"/>
                  <a:gd name="connsiteY3" fmla="*/ 0 h 2304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4255" h="2304255">
                    <a:moveTo>
                      <a:pt x="0" y="0"/>
                    </a:moveTo>
                    <a:lnTo>
                      <a:pt x="2304255" y="2304255"/>
                    </a:lnTo>
                    <a:lnTo>
                      <a:pt x="0" y="23042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8" name="任意多边形: 形状 17"/>
            <p:cNvSpPr/>
            <p:nvPr/>
          </p:nvSpPr>
          <p:spPr>
            <a:xfrm>
              <a:off x="-3759201" y="-393077"/>
              <a:ext cx="7473610" cy="7499010"/>
            </a:xfrm>
            <a:custGeom>
              <a:avLst/>
              <a:gdLst/>
              <a:ahLst/>
              <a:cxnLst/>
              <a:rect l="0" t="0" r="0" b="0"/>
              <a:pathLst>
                <a:path w="7473610" h="7499010">
                  <a:moveTo>
                    <a:pt x="0" y="0"/>
                  </a:moveTo>
                  <a:lnTo>
                    <a:pt x="7473609" y="0"/>
                  </a:lnTo>
                  <a:lnTo>
                    <a:pt x="7473609" y="7499009"/>
                  </a:lnTo>
                  <a:lnTo>
                    <a:pt x="0" y="7499009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PA_组合 30"/>
          <p:cNvGrpSpPr/>
          <p:nvPr>
            <p:custDataLst>
              <p:tags r:id="rId4"/>
            </p:custDataLst>
          </p:nvPr>
        </p:nvGrpSpPr>
        <p:grpSpPr>
          <a:xfrm>
            <a:off x="-2491734" y="1990794"/>
            <a:ext cx="5363030" cy="2670630"/>
            <a:chOff x="-2491734" y="1990794"/>
            <a:chExt cx="5363030" cy="2670630"/>
          </a:xfrm>
        </p:grpSpPr>
        <p:sp>
          <p:nvSpPr>
            <p:cNvPr id="26" name="任意多边形: 形状 25"/>
            <p:cNvSpPr/>
            <p:nvPr/>
          </p:nvSpPr>
          <p:spPr>
            <a:xfrm>
              <a:off x="-2491734" y="1990794"/>
              <a:ext cx="5363030" cy="2670630"/>
            </a:xfrm>
            <a:custGeom>
              <a:avLst/>
              <a:gdLst/>
              <a:ahLst/>
              <a:cxnLst/>
              <a:rect l="0" t="0" r="0" b="0"/>
              <a:pathLst>
                <a:path w="5363030" h="2670630">
                  <a:moveTo>
                    <a:pt x="0" y="0"/>
                  </a:moveTo>
                  <a:lnTo>
                    <a:pt x="5363029" y="0"/>
                  </a:lnTo>
                  <a:lnTo>
                    <a:pt x="5363029" y="2670629"/>
                  </a:lnTo>
                  <a:lnTo>
                    <a:pt x="0" y="2670629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PA_菱形 7"/>
            <p:cNvSpPr/>
            <p:nvPr>
              <p:custDataLst>
                <p:tags r:id="rId5"/>
              </p:custDataLst>
            </p:nvPr>
          </p:nvSpPr>
          <p:spPr>
            <a:xfrm>
              <a:off x="200667" y="1990794"/>
              <a:ext cx="2670629" cy="2670629"/>
            </a:xfrm>
            <a:prstGeom prst="diamond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2" name="任意多边形: 形状 31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任意多边形: 形状 32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任意多边形: 形状 33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任意多边形: 形状 43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4686736" y="2479875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712866" y="2516031"/>
            <a:ext cx="473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温度控制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4686736" y="3492038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03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5712866" y="3528194"/>
            <a:ext cx="473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项目总结</a:t>
            </a:r>
          </a:p>
        </p:txBody>
      </p:sp>
      <p:sp>
        <p:nvSpPr>
          <p:cNvPr id="65" name="矩形 64"/>
          <p:cNvSpPr/>
          <p:nvPr/>
        </p:nvSpPr>
        <p:spPr>
          <a:xfrm>
            <a:off x="4040187" y="6703207"/>
            <a:ext cx="4108451" cy="15479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BD2A1C45-60F8-4C3F-9A11-4F17550E5FD6}"/>
              </a:ext>
            </a:extLst>
          </p:cNvPr>
          <p:cNvCxnSpPr>
            <a:cxnSpLocks/>
          </p:cNvCxnSpPr>
          <p:nvPr/>
        </p:nvCxnSpPr>
        <p:spPr>
          <a:xfrm>
            <a:off x="5574819" y="1509903"/>
            <a:ext cx="0" cy="275786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44960" cy="1484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5"/>
          <a:srcRect t="2054" b="3954"/>
          <a:stretch/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47777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风扇控制</a:t>
            </a: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介绍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759666" y="3770449"/>
            <a:ext cx="3333412" cy="1289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风扇转速测量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风扇转速控制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优势介绍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  <p:cxnSp>
        <p:nvCxnSpPr>
          <p:cNvPr id="19" name="PA_直接连接符 18"/>
          <p:cNvCxnSpPr>
            <a:cxnSpLocks/>
          </p:cNvCxnSpPr>
          <p:nvPr>
            <p:custDataLst>
              <p:tags r:id="rId2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556074" y="3125819"/>
            <a:ext cx="50944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WEI LE HAO KAN COU YI XIA SHU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517828" y="2416299"/>
            <a:ext cx="864000" cy="864000"/>
            <a:chOff x="2517828" y="1926040"/>
            <a:chExt cx="864000" cy="864000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4" y="5654824"/>
            <a:ext cx="231237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781602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0" y="-18639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风扇控制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风扇转速测量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ADAA91F-5221-4B3B-8C3F-6253A6CAFF52}"/>
              </a:ext>
            </a:extLst>
          </p:cNvPr>
          <p:cNvSpPr/>
          <p:nvPr/>
        </p:nvSpPr>
        <p:spPr>
          <a:xfrm>
            <a:off x="-10160" y="-35713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6FD6B64-60C3-4401-8F60-4B6CF4EA873C}"/>
              </a:ext>
            </a:extLst>
          </p:cNvPr>
          <p:cNvSpPr/>
          <p:nvPr/>
        </p:nvSpPr>
        <p:spPr>
          <a:xfrm>
            <a:off x="4047491" y="-45873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8FB42A8B-D13E-4C26-9248-5D67E8C47CB1}"/>
              </a:ext>
            </a:extLst>
          </p:cNvPr>
          <p:cNvSpPr/>
          <p:nvPr/>
        </p:nvSpPr>
        <p:spPr>
          <a:xfrm>
            <a:off x="8146734" y="-35713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AE0FF905-BF51-4E66-B550-64C6F48BFAEF}"/>
              </a:ext>
            </a:extLst>
          </p:cNvPr>
          <p:cNvSpPr/>
          <p:nvPr/>
        </p:nvSpPr>
        <p:spPr>
          <a:xfrm>
            <a:off x="990596" y="1537104"/>
            <a:ext cx="10210807" cy="175498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8C3375A-2DC1-49E6-9006-33B69167452D}"/>
              </a:ext>
            </a:extLst>
          </p:cNvPr>
          <p:cNvGrpSpPr/>
          <p:nvPr/>
        </p:nvGrpSpPr>
        <p:grpSpPr>
          <a:xfrm>
            <a:off x="2024063" y="1353628"/>
            <a:ext cx="542449" cy="542449"/>
            <a:chOff x="4734560" y="3184842"/>
            <a:chExt cx="542449" cy="542449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137E2BA3-8C34-4679-9C2A-A1068A3D291C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8C391618-263B-4AF8-811A-007B3C74A0A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534C420B-7D79-4E0B-A0F7-4A70D7F5A121}"/>
              </a:ext>
            </a:extLst>
          </p:cNvPr>
          <p:cNvGrpSpPr/>
          <p:nvPr/>
        </p:nvGrpSpPr>
        <p:grpSpPr>
          <a:xfrm>
            <a:off x="1038433" y="1963304"/>
            <a:ext cx="3075447" cy="1997495"/>
            <a:chOff x="5122025" y="-72714"/>
            <a:chExt cx="2020976" cy="927740"/>
          </a:xfrm>
        </p:grpSpPr>
        <p:sp>
          <p:nvSpPr>
            <p:cNvPr id="71" name="文本框 11">
              <a:extLst>
                <a:ext uri="{FF2B5EF4-FFF2-40B4-BE49-F238E27FC236}">
                  <a16:creationId xmlns:a16="http://schemas.microsoft.com/office/drawing/2014/main" id="{DF9B3159-BE6E-427D-A7DA-E2E03F8621D3}"/>
                </a:ext>
              </a:extLst>
            </p:cNvPr>
            <p:cNvSpPr txBox="1"/>
            <p:nvPr/>
          </p:nvSpPr>
          <p:spPr>
            <a:xfrm>
              <a:off x="5122025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定时器</a:t>
              </a:r>
              <a:r>
                <a:rPr lang="en-US" altLang="zh-CN" sz="1600" dirty="0"/>
                <a:t>3—1us</a:t>
              </a:r>
              <a:r>
                <a:rPr lang="zh-CN" altLang="en-US" sz="1600" dirty="0"/>
                <a:t>计数加一</a:t>
              </a:r>
              <a:endParaRPr lang="en-US" altLang="zh-CN" sz="1600" dirty="0"/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定时器</a:t>
              </a:r>
              <a:r>
                <a:rPr lang="en-US" altLang="zh-CN" sz="1600" dirty="0"/>
                <a:t>3-</a:t>
              </a:r>
              <a:r>
                <a:rPr lang="zh-CN" altLang="en-US" sz="1600" dirty="0"/>
                <a:t>记录</a:t>
              </a:r>
              <a:r>
                <a:rPr lang="en-US" altLang="zh-CN" sz="1600" dirty="0"/>
                <a:t>50ms</a:t>
              </a:r>
              <a:r>
                <a:rPr lang="zh-CN" altLang="en-US" sz="1600" dirty="0"/>
                <a:t>时，变量</a:t>
              </a:r>
              <a:r>
                <a:rPr lang="en-US" altLang="zh-CN" sz="1600" dirty="0"/>
                <a:t>+1</a:t>
              </a:r>
              <a:r>
                <a:rPr lang="zh-CN" altLang="en-US" sz="1600" dirty="0"/>
                <a:t>，自动重载</a:t>
              </a:r>
              <a:endParaRPr lang="en-US" altLang="zh-CN" sz="1600" dirty="0"/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红外触发时，计算总时间</a:t>
              </a:r>
              <a:endParaRPr lang="en-US" altLang="zh-CN" sz="1600" dirty="0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F11B8D9D-C3DB-4C35-A83C-240F630AC21F}"/>
                </a:ext>
              </a:extLst>
            </p:cNvPr>
            <p:cNvSpPr/>
            <p:nvPr/>
          </p:nvSpPr>
          <p:spPr>
            <a:xfrm>
              <a:off x="5122025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定时器输入捕获</a:t>
              </a:r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E8249C70-F20D-4202-8086-29083DBA0DAF}"/>
              </a:ext>
            </a:extLst>
          </p:cNvPr>
          <p:cNvGrpSpPr/>
          <p:nvPr/>
        </p:nvGrpSpPr>
        <p:grpSpPr>
          <a:xfrm>
            <a:off x="5498384" y="1365092"/>
            <a:ext cx="542449" cy="542449"/>
            <a:chOff x="4734560" y="3184842"/>
            <a:chExt cx="542449" cy="542449"/>
          </a:xfrm>
        </p:grpSpPr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BB85C229-BD57-406A-BD66-FB293AB8926E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AED20DCC-9BCC-406D-AD13-FC7C54A1C46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78CF31F9-BD87-4486-880F-74606D837C5E}"/>
              </a:ext>
            </a:extLst>
          </p:cNvPr>
          <p:cNvGrpSpPr/>
          <p:nvPr/>
        </p:nvGrpSpPr>
        <p:grpSpPr>
          <a:xfrm>
            <a:off x="4487168" y="1956129"/>
            <a:ext cx="2509520" cy="1699967"/>
            <a:chOff x="5122026" y="-72714"/>
            <a:chExt cx="2020976" cy="927740"/>
          </a:xfrm>
        </p:grpSpPr>
        <p:sp>
          <p:nvSpPr>
            <p:cNvPr id="82" name="文本框 11">
              <a:extLst>
                <a:ext uri="{FF2B5EF4-FFF2-40B4-BE49-F238E27FC236}">
                  <a16:creationId xmlns:a16="http://schemas.microsoft.com/office/drawing/2014/main" id="{B1806CE3-1E5E-4464-98B4-24298510331C}"/>
                </a:ext>
              </a:extLst>
            </p:cNvPr>
            <p:cNvSpPr txBox="1"/>
            <p:nvPr/>
          </p:nvSpPr>
          <p:spPr>
            <a:xfrm>
              <a:off x="5122026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红外输入</a:t>
              </a:r>
              <a:r>
                <a:rPr lang="en-US" altLang="zh-CN" sz="1600" dirty="0"/>
                <a:t>4</a:t>
              </a:r>
              <a:r>
                <a:rPr lang="zh-CN" altLang="en-US" sz="1600" dirty="0"/>
                <a:t>分频</a:t>
              </a:r>
              <a:endParaRPr lang="en-US" altLang="zh-CN" sz="1600" dirty="0"/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2B9036AD-7FC5-4D66-A992-47543955BF05}"/>
                </a:ext>
              </a:extLst>
            </p:cNvPr>
            <p:cNvSpPr/>
            <p:nvPr/>
          </p:nvSpPr>
          <p:spPr>
            <a:xfrm>
              <a:off x="5122025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输入捕获触发</a:t>
              </a:r>
            </a:p>
          </p:txBody>
        </p:sp>
      </p:grp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79038C86-528F-4EDB-A61E-CE493457ADAC}"/>
              </a:ext>
            </a:extLst>
          </p:cNvPr>
          <p:cNvGrpSpPr/>
          <p:nvPr/>
        </p:nvGrpSpPr>
        <p:grpSpPr>
          <a:xfrm>
            <a:off x="8802195" y="1353627"/>
            <a:ext cx="542449" cy="542449"/>
            <a:chOff x="4734560" y="3184842"/>
            <a:chExt cx="542449" cy="542449"/>
          </a:xfrm>
        </p:grpSpPr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038841D6-E422-4AF2-B96F-523FDB72F635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D3EB5005-C734-4C20-BDBB-771F7830150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50FFBEC2-73C9-40DC-82FF-7AF6C55694CF}"/>
              </a:ext>
            </a:extLst>
          </p:cNvPr>
          <p:cNvGrpSpPr/>
          <p:nvPr/>
        </p:nvGrpSpPr>
        <p:grpSpPr>
          <a:xfrm>
            <a:off x="7836372" y="1956129"/>
            <a:ext cx="2509520" cy="1699967"/>
            <a:chOff x="5122026" y="-72714"/>
            <a:chExt cx="2020976" cy="927740"/>
          </a:xfrm>
        </p:grpSpPr>
        <p:sp>
          <p:nvSpPr>
            <p:cNvPr id="88" name="文本框 11">
              <a:extLst>
                <a:ext uri="{FF2B5EF4-FFF2-40B4-BE49-F238E27FC236}">
                  <a16:creationId xmlns:a16="http://schemas.microsoft.com/office/drawing/2014/main" id="{9AE33CE5-EF23-481A-9EE8-46D405C02FCB}"/>
                </a:ext>
              </a:extLst>
            </p:cNvPr>
            <p:cNvSpPr txBox="1"/>
            <p:nvPr/>
          </p:nvSpPr>
          <p:spPr>
            <a:xfrm>
              <a:off x="5122026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endParaRPr lang="en-US" altLang="zh-CN" sz="1600" dirty="0"/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DBFA974E-4DF1-4A02-817C-41B4A7BDBF22}"/>
                </a:ext>
              </a:extLst>
            </p:cNvPr>
            <p:cNvSpPr/>
            <p:nvPr/>
          </p:nvSpPr>
          <p:spPr>
            <a:xfrm>
              <a:off x="5122025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平均值滤波</a:t>
              </a:r>
            </a:p>
          </p:txBody>
        </p:sp>
      </p:grpSp>
      <p:sp>
        <p:nvSpPr>
          <p:cNvPr id="96" name="矩形: 圆角 95">
            <a:extLst>
              <a:ext uri="{FF2B5EF4-FFF2-40B4-BE49-F238E27FC236}">
                <a16:creationId xmlns:a16="http://schemas.microsoft.com/office/drawing/2014/main" id="{1D38CBB8-C6F4-47E9-9CCF-20859156EC68}"/>
              </a:ext>
            </a:extLst>
          </p:cNvPr>
          <p:cNvSpPr/>
          <p:nvPr/>
        </p:nvSpPr>
        <p:spPr>
          <a:xfrm>
            <a:off x="4635158" y="4149936"/>
            <a:ext cx="2574112" cy="15557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A7696E53-3800-4F23-A5CE-266A8DE5F5A6}"/>
              </a:ext>
            </a:extLst>
          </p:cNvPr>
          <p:cNvGrpSpPr/>
          <p:nvPr/>
        </p:nvGrpSpPr>
        <p:grpSpPr>
          <a:xfrm>
            <a:off x="5668624" y="3966460"/>
            <a:ext cx="542449" cy="542449"/>
            <a:chOff x="4734560" y="3184842"/>
            <a:chExt cx="542449" cy="542449"/>
          </a:xfrm>
        </p:grpSpPr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BF640C1C-DFD5-49C0-A100-DE5D4B413C49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62456D62-C033-46A1-B56E-0AAE6B6F07D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9E8C8BDB-7362-4EE5-AEEC-2A752B4744E9}"/>
              </a:ext>
            </a:extLst>
          </p:cNvPr>
          <p:cNvGrpSpPr/>
          <p:nvPr/>
        </p:nvGrpSpPr>
        <p:grpSpPr>
          <a:xfrm>
            <a:off x="4699749" y="4585070"/>
            <a:ext cx="2509521" cy="1699967"/>
            <a:chOff x="5122024" y="-72714"/>
            <a:chExt cx="2020977" cy="927740"/>
          </a:xfrm>
        </p:grpSpPr>
        <p:sp>
          <p:nvSpPr>
            <p:cNvPr id="101" name="文本框 11">
              <a:extLst>
                <a:ext uri="{FF2B5EF4-FFF2-40B4-BE49-F238E27FC236}">
                  <a16:creationId xmlns:a16="http://schemas.microsoft.com/office/drawing/2014/main" id="{4EB45D00-40E6-4BE3-A5BC-7EF53FB7542F}"/>
                </a:ext>
              </a:extLst>
            </p:cNvPr>
            <p:cNvSpPr txBox="1"/>
            <p:nvPr/>
          </p:nvSpPr>
          <p:spPr>
            <a:xfrm>
              <a:off x="5122026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高至</a:t>
              </a:r>
              <a:r>
                <a:rPr lang="en-US" altLang="zh-CN" sz="1600" dirty="0"/>
                <a:t>100r/s</a:t>
              </a:r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低至</a:t>
              </a:r>
              <a:r>
                <a:rPr lang="en-US" altLang="zh-CN" sz="1600" dirty="0"/>
                <a:t>4r/s</a:t>
              </a:r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测试更低时电机不动，可能会短路烧坏。</a:t>
              </a:r>
              <a:endParaRPr lang="en-US" altLang="zh-CN" sz="1600" dirty="0"/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D356B34A-EB9B-4609-910E-22179258E850}"/>
                </a:ext>
              </a:extLst>
            </p:cNvPr>
            <p:cNvSpPr/>
            <p:nvPr/>
          </p:nvSpPr>
          <p:spPr>
            <a:xfrm>
              <a:off x="5122025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风扇转速测量效果</a:t>
              </a:r>
            </a:p>
          </p:txBody>
        </p:sp>
      </p:grpSp>
      <p:sp>
        <p:nvSpPr>
          <p:cNvPr id="115" name="矩形 114">
            <a:extLst>
              <a:ext uri="{FF2B5EF4-FFF2-40B4-BE49-F238E27FC236}">
                <a16:creationId xmlns:a16="http://schemas.microsoft.com/office/drawing/2014/main" id="{B64B1738-216A-41A8-B4BD-82DC31FFCDA9}"/>
              </a:ext>
            </a:extLst>
          </p:cNvPr>
          <p:cNvSpPr/>
          <p:nvPr/>
        </p:nvSpPr>
        <p:spPr>
          <a:xfrm>
            <a:off x="0" y="-44127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7AC4F226-178B-4CF1-A313-CCA74A9F06F7}"/>
              </a:ext>
            </a:extLst>
          </p:cNvPr>
          <p:cNvSpPr/>
          <p:nvPr/>
        </p:nvSpPr>
        <p:spPr>
          <a:xfrm>
            <a:off x="4103688" y="-44127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0DCE048D-D0A7-47BA-8075-5A5F77F86EE1}"/>
              </a:ext>
            </a:extLst>
          </p:cNvPr>
          <p:cNvSpPr/>
          <p:nvPr/>
        </p:nvSpPr>
        <p:spPr>
          <a:xfrm>
            <a:off x="8088313" y="-44127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75DA1B2-31E0-4911-A610-63E283DCB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6277" y="2920931"/>
            <a:ext cx="4848716" cy="317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6039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0" y="-18639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风扇控制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风扇转速控制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ADAA91F-5221-4B3B-8C3F-6253A6CAFF52}"/>
              </a:ext>
            </a:extLst>
          </p:cNvPr>
          <p:cNvSpPr/>
          <p:nvPr/>
        </p:nvSpPr>
        <p:spPr>
          <a:xfrm>
            <a:off x="-10160" y="-35713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6FD6B64-60C3-4401-8F60-4B6CF4EA873C}"/>
              </a:ext>
            </a:extLst>
          </p:cNvPr>
          <p:cNvSpPr/>
          <p:nvPr/>
        </p:nvSpPr>
        <p:spPr>
          <a:xfrm>
            <a:off x="4047491" y="-45873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8FB42A8B-D13E-4C26-9248-5D67E8C47CB1}"/>
              </a:ext>
            </a:extLst>
          </p:cNvPr>
          <p:cNvSpPr/>
          <p:nvPr/>
        </p:nvSpPr>
        <p:spPr>
          <a:xfrm>
            <a:off x="8146734" y="-35713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AE0FF905-BF51-4E66-B550-64C6F48BFAEF}"/>
              </a:ext>
            </a:extLst>
          </p:cNvPr>
          <p:cNvSpPr/>
          <p:nvPr/>
        </p:nvSpPr>
        <p:spPr>
          <a:xfrm>
            <a:off x="990596" y="1537104"/>
            <a:ext cx="5955149" cy="15122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8C3375A-2DC1-49E6-9006-33B69167452D}"/>
              </a:ext>
            </a:extLst>
          </p:cNvPr>
          <p:cNvGrpSpPr/>
          <p:nvPr/>
        </p:nvGrpSpPr>
        <p:grpSpPr>
          <a:xfrm>
            <a:off x="2024063" y="1353628"/>
            <a:ext cx="542449" cy="542449"/>
            <a:chOff x="4734560" y="3184842"/>
            <a:chExt cx="542449" cy="542449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137E2BA3-8C34-4679-9C2A-A1068A3D291C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8C391618-263B-4AF8-811A-007B3C74A0A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534C420B-7D79-4E0B-A0F7-4A70D7F5A121}"/>
              </a:ext>
            </a:extLst>
          </p:cNvPr>
          <p:cNvGrpSpPr/>
          <p:nvPr/>
        </p:nvGrpSpPr>
        <p:grpSpPr>
          <a:xfrm>
            <a:off x="757563" y="1960652"/>
            <a:ext cx="3075447" cy="1997495"/>
            <a:chOff x="5122025" y="-72714"/>
            <a:chExt cx="2020976" cy="927740"/>
          </a:xfrm>
        </p:grpSpPr>
        <p:sp>
          <p:nvSpPr>
            <p:cNvPr id="71" name="文本框 11">
              <a:extLst>
                <a:ext uri="{FF2B5EF4-FFF2-40B4-BE49-F238E27FC236}">
                  <a16:creationId xmlns:a16="http://schemas.microsoft.com/office/drawing/2014/main" id="{DF9B3159-BE6E-427D-A7DA-E2E03F8621D3}"/>
                </a:ext>
              </a:extLst>
            </p:cNvPr>
            <p:cNvSpPr txBox="1"/>
            <p:nvPr/>
          </p:nvSpPr>
          <p:spPr>
            <a:xfrm>
              <a:off x="5122025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比例</a:t>
              </a:r>
              <a:r>
                <a:rPr lang="en-US" altLang="zh-CN" sz="1600" dirty="0"/>
                <a:t>P</a:t>
              </a:r>
              <a:r>
                <a:rPr lang="zh-CN" altLang="en-US" sz="1600" dirty="0"/>
                <a:t>控制目标</a:t>
              </a:r>
              <a:endParaRPr lang="en-US" altLang="zh-CN" sz="1600" dirty="0"/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积分</a:t>
              </a:r>
              <a:r>
                <a:rPr lang="en-US" altLang="zh-CN" sz="1600" dirty="0"/>
                <a:t>I</a:t>
              </a:r>
              <a:r>
                <a:rPr lang="zh-CN" altLang="en-US" sz="1600" dirty="0"/>
                <a:t>消除稳态误差</a:t>
              </a:r>
              <a:endParaRPr lang="en-US" altLang="zh-CN" sz="1600" dirty="0"/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微分</a:t>
              </a:r>
              <a:r>
                <a:rPr lang="en-US" altLang="zh-CN" sz="1600" dirty="0"/>
                <a:t>D</a:t>
              </a:r>
              <a:r>
                <a:rPr lang="zh-CN" altLang="en-US" sz="1600" dirty="0"/>
                <a:t>减小超调</a:t>
              </a:r>
              <a:endParaRPr lang="en-US" altLang="zh-CN" sz="1600" dirty="0"/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双</a:t>
              </a:r>
              <a:r>
                <a:rPr lang="en-US" altLang="zh-CN" sz="1600" dirty="0" err="1"/>
                <a:t>pid</a:t>
              </a:r>
              <a:r>
                <a:rPr lang="zh-CN" altLang="en-US" sz="1600" dirty="0"/>
                <a:t>参数</a:t>
              </a:r>
              <a:endParaRPr lang="en-US" altLang="zh-CN" sz="1600" dirty="0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F11B8D9D-C3DB-4C35-A83C-240F630AC21F}"/>
                </a:ext>
              </a:extLst>
            </p:cNvPr>
            <p:cNvSpPr/>
            <p:nvPr/>
          </p:nvSpPr>
          <p:spPr>
            <a:xfrm>
              <a:off x="5122025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位置式</a:t>
              </a:r>
              <a:r>
                <a:rPr lang="en-US" altLang="zh-CN" sz="2400" b="1" dirty="0">
                  <a:solidFill>
                    <a:schemeClr val="accent2"/>
                  </a:solidFill>
                </a:rPr>
                <a:t>PID</a:t>
              </a:r>
              <a:endParaRPr lang="zh-CN" altLang="en-US" sz="24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E8249C70-F20D-4202-8086-29083DBA0DAF}"/>
              </a:ext>
            </a:extLst>
          </p:cNvPr>
          <p:cNvGrpSpPr/>
          <p:nvPr/>
        </p:nvGrpSpPr>
        <p:grpSpPr>
          <a:xfrm>
            <a:off x="4372449" y="1381042"/>
            <a:ext cx="542449" cy="542449"/>
            <a:chOff x="4734560" y="3184842"/>
            <a:chExt cx="542449" cy="542449"/>
          </a:xfrm>
        </p:grpSpPr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BB85C229-BD57-406A-BD66-FB293AB8926E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AED20DCC-9BCC-406D-AD13-FC7C54A1C46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78CF31F9-BD87-4486-880F-74606D837C5E}"/>
              </a:ext>
            </a:extLst>
          </p:cNvPr>
          <p:cNvGrpSpPr/>
          <p:nvPr/>
        </p:nvGrpSpPr>
        <p:grpSpPr>
          <a:xfrm>
            <a:off x="3628291" y="2072016"/>
            <a:ext cx="2066032" cy="1525247"/>
            <a:chOff x="5122026" y="-72714"/>
            <a:chExt cx="2020976" cy="927740"/>
          </a:xfrm>
        </p:grpSpPr>
        <p:sp>
          <p:nvSpPr>
            <p:cNvPr id="82" name="文本框 11">
              <a:extLst>
                <a:ext uri="{FF2B5EF4-FFF2-40B4-BE49-F238E27FC236}">
                  <a16:creationId xmlns:a16="http://schemas.microsoft.com/office/drawing/2014/main" id="{B1806CE3-1E5E-4464-98B4-24298510331C}"/>
                </a:ext>
              </a:extLst>
            </p:cNvPr>
            <p:cNvSpPr txBox="1"/>
            <p:nvPr/>
          </p:nvSpPr>
          <p:spPr>
            <a:xfrm>
              <a:off x="5122026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1ms</a:t>
              </a:r>
              <a:r>
                <a:rPr lang="zh-CN" altLang="en-US" sz="1600" dirty="0"/>
                <a:t>触发的定时器实时控制</a:t>
              </a:r>
              <a:r>
                <a:rPr lang="en-US" altLang="zh-CN" sz="1600" dirty="0" err="1"/>
                <a:t>pid</a:t>
              </a:r>
              <a:endParaRPr lang="en-US" altLang="zh-CN" sz="1600" dirty="0"/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2B9036AD-7FC5-4D66-A992-47543955BF05}"/>
                </a:ext>
              </a:extLst>
            </p:cNvPr>
            <p:cNvSpPr/>
            <p:nvPr/>
          </p:nvSpPr>
          <p:spPr>
            <a:xfrm>
              <a:off x="5122026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定时器控制</a:t>
              </a:r>
            </a:p>
          </p:txBody>
        </p:sp>
      </p:grpSp>
      <p:sp>
        <p:nvSpPr>
          <p:cNvPr id="88" name="文本框 11">
            <a:extLst>
              <a:ext uri="{FF2B5EF4-FFF2-40B4-BE49-F238E27FC236}">
                <a16:creationId xmlns:a16="http://schemas.microsoft.com/office/drawing/2014/main" id="{9AE33CE5-EF23-481A-9EE8-46D405C02FCB}"/>
              </a:ext>
            </a:extLst>
          </p:cNvPr>
          <p:cNvSpPr txBox="1"/>
          <p:nvPr/>
        </p:nvSpPr>
        <p:spPr>
          <a:xfrm>
            <a:off x="7836372" y="2507846"/>
            <a:ext cx="2509519" cy="1148250"/>
          </a:xfrm>
          <a:prstGeom prst="rect">
            <a:avLst/>
          </a:prstGeom>
          <a:noFill/>
        </p:spPr>
        <p:txBody>
          <a:bodyPr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endParaRPr lang="en-US" altLang="zh-CN" sz="1600" dirty="0"/>
          </a:p>
        </p:txBody>
      </p:sp>
      <p:sp>
        <p:nvSpPr>
          <p:cNvPr id="96" name="矩形: 圆角 95">
            <a:extLst>
              <a:ext uri="{FF2B5EF4-FFF2-40B4-BE49-F238E27FC236}">
                <a16:creationId xmlns:a16="http://schemas.microsoft.com/office/drawing/2014/main" id="{1D38CBB8-C6F4-47E9-9CCF-20859156EC68}"/>
              </a:ext>
            </a:extLst>
          </p:cNvPr>
          <p:cNvSpPr/>
          <p:nvPr/>
        </p:nvSpPr>
        <p:spPr>
          <a:xfrm>
            <a:off x="3464636" y="3958134"/>
            <a:ext cx="2574112" cy="15557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A7696E53-3800-4F23-A5CE-266A8DE5F5A6}"/>
              </a:ext>
            </a:extLst>
          </p:cNvPr>
          <p:cNvGrpSpPr/>
          <p:nvPr/>
        </p:nvGrpSpPr>
        <p:grpSpPr>
          <a:xfrm>
            <a:off x="4498102" y="3774658"/>
            <a:ext cx="542449" cy="542449"/>
            <a:chOff x="4734560" y="3184842"/>
            <a:chExt cx="542449" cy="542449"/>
          </a:xfrm>
        </p:grpSpPr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BF640C1C-DFD5-49C0-A100-DE5D4B413C49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62456D62-C033-46A1-B56E-0AAE6B6F07D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9E8C8BDB-7362-4EE5-AEEC-2A752B4744E9}"/>
              </a:ext>
            </a:extLst>
          </p:cNvPr>
          <p:cNvGrpSpPr/>
          <p:nvPr/>
        </p:nvGrpSpPr>
        <p:grpSpPr>
          <a:xfrm>
            <a:off x="3529227" y="4393268"/>
            <a:ext cx="2509521" cy="1699967"/>
            <a:chOff x="5122024" y="-72714"/>
            <a:chExt cx="2020977" cy="927740"/>
          </a:xfrm>
        </p:grpSpPr>
        <p:sp>
          <p:nvSpPr>
            <p:cNvPr id="101" name="文本框 11">
              <a:extLst>
                <a:ext uri="{FF2B5EF4-FFF2-40B4-BE49-F238E27FC236}">
                  <a16:creationId xmlns:a16="http://schemas.microsoft.com/office/drawing/2014/main" id="{4EB45D00-40E6-4BE3-A5BC-7EF53FB7542F}"/>
                </a:ext>
              </a:extLst>
            </p:cNvPr>
            <p:cNvSpPr txBox="1"/>
            <p:nvPr/>
          </p:nvSpPr>
          <p:spPr>
            <a:xfrm>
              <a:off x="5122026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高至</a:t>
              </a:r>
              <a:r>
                <a:rPr lang="en-US" altLang="zh-CN" sz="1600" dirty="0"/>
                <a:t>110r/s</a:t>
              </a:r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低至</a:t>
              </a:r>
              <a:r>
                <a:rPr lang="en-US" altLang="zh-CN" sz="1600" dirty="0"/>
                <a:t>4r/s</a:t>
              </a: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D356B34A-EB9B-4609-910E-22179258E850}"/>
                </a:ext>
              </a:extLst>
            </p:cNvPr>
            <p:cNvSpPr/>
            <p:nvPr/>
          </p:nvSpPr>
          <p:spPr>
            <a:xfrm>
              <a:off x="5122025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风扇转速控制效果</a:t>
              </a:r>
            </a:p>
          </p:txBody>
        </p:sp>
      </p:grpSp>
      <p:sp>
        <p:nvSpPr>
          <p:cNvPr id="115" name="矩形 114">
            <a:extLst>
              <a:ext uri="{FF2B5EF4-FFF2-40B4-BE49-F238E27FC236}">
                <a16:creationId xmlns:a16="http://schemas.microsoft.com/office/drawing/2014/main" id="{B64B1738-216A-41A8-B4BD-82DC31FFCDA9}"/>
              </a:ext>
            </a:extLst>
          </p:cNvPr>
          <p:cNvSpPr/>
          <p:nvPr/>
        </p:nvSpPr>
        <p:spPr>
          <a:xfrm>
            <a:off x="0" y="-44127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7AC4F226-178B-4CF1-A313-CCA74A9F06F7}"/>
              </a:ext>
            </a:extLst>
          </p:cNvPr>
          <p:cNvSpPr/>
          <p:nvPr/>
        </p:nvSpPr>
        <p:spPr>
          <a:xfrm>
            <a:off x="4103688" y="-44127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0DCE048D-D0A7-47BA-8075-5A5F77F86EE1}"/>
              </a:ext>
            </a:extLst>
          </p:cNvPr>
          <p:cNvSpPr/>
          <p:nvPr/>
        </p:nvSpPr>
        <p:spPr>
          <a:xfrm>
            <a:off x="8088313" y="-44127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6887C3B8-DE68-425B-91E4-9C79AA7C041F}"/>
              </a:ext>
            </a:extLst>
          </p:cNvPr>
          <p:cNvPicPr/>
          <p:nvPr/>
        </p:nvPicPr>
        <p:blipFill rotWithShape="1">
          <a:blip r:embed="rId4"/>
          <a:srcRect l="5038" r="10814"/>
          <a:stretch/>
        </p:blipFill>
        <p:spPr>
          <a:xfrm>
            <a:off x="6031148" y="1173890"/>
            <a:ext cx="6015318" cy="377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27851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0" y="-18639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风扇控制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优势对比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ADAA91F-5221-4B3B-8C3F-6253A6CAFF52}"/>
              </a:ext>
            </a:extLst>
          </p:cNvPr>
          <p:cNvSpPr/>
          <p:nvPr/>
        </p:nvSpPr>
        <p:spPr>
          <a:xfrm>
            <a:off x="-10160" y="-35713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6FD6B64-60C3-4401-8F60-4B6CF4EA873C}"/>
              </a:ext>
            </a:extLst>
          </p:cNvPr>
          <p:cNvSpPr/>
          <p:nvPr/>
        </p:nvSpPr>
        <p:spPr>
          <a:xfrm>
            <a:off x="4047491" y="-45873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8FB42A8B-D13E-4C26-9248-5D67E8C47CB1}"/>
              </a:ext>
            </a:extLst>
          </p:cNvPr>
          <p:cNvSpPr/>
          <p:nvPr/>
        </p:nvSpPr>
        <p:spPr>
          <a:xfrm>
            <a:off x="8146734" y="-35713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AE0FF905-BF51-4E66-B550-64C6F48BFAEF}"/>
              </a:ext>
            </a:extLst>
          </p:cNvPr>
          <p:cNvSpPr/>
          <p:nvPr/>
        </p:nvSpPr>
        <p:spPr>
          <a:xfrm>
            <a:off x="1261274" y="2741861"/>
            <a:ext cx="5955149" cy="15122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8C3375A-2DC1-49E6-9006-33B69167452D}"/>
              </a:ext>
            </a:extLst>
          </p:cNvPr>
          <p:cNvGrpSpPr/>
          <p:nvPr/>
        </p:nvGrpSpPr>
        <p:grpSpPr>
          <a:xfrm>
            <a:off x="2294741" y="2558385"/>
            <a:ext cx="542449" cy="542449"/>
            <a:chOff x="4734560" y="3184842"/>
            <a:chExt cx="542449" cy="542449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137E2BA3-8C34-4679-9C2A-A1068A3D291C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8C391618-263B-4AF8-811A-007B3C74A0A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534C420B-7D79-4E0B-A0F7-4A70D7F5A121}"/>
              </a:ext>
            </a:extLst>
          </p:cNvPr>
          <p:cNvGrpSpPr/>
          <p:nvPr/>
        </p:nvGrpSpPr>
        <p:grpSpPr>
          <a:xfrm>
            <a:off x="1028241" y="3165409"/>
            <a:ext cx="3075447" cy="1997495"/>
            <a:chOff x="5122025" y="-72714"/>
            <a:chExt cx="2020976" cy="927740"/>
          </a:xfrm>
        </p:grpSpPr>
        <p:sp>
          <p:nvSpPr>
            <p:cNvPr id="71" name="文本框 11">
              <a:extLst>
                <a:ext uri="{FF2B5EF4-FFF2-40B4-BE49-F238E27FC236}">
                  <a16:creationId xmlns:a16="http://schemas.microsoft.com/office/drawing/2014/main" id="{DF9B3159-BE6E-427D-A7DA-E2E03F8621D3}"/>
                </a:ext>
              </a:extLst>
            </p:cNvPr>
            <p:cNvSpPr txBox="1"/>
            <p:nvPr/>
          </p:nvSpPr>
          <p:spPr>
            <a:xfrm>
              <a:off x="5122025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比例</a:t>
              </a:r>
              <a:r>
                <a:rPr lang="en-US" altLang="zh-CN" sz="1600" dirty="0"/>
                <a:t>P</a:t>
              </a:r>
              <a:r>
                <a:rPr lang="zh-CN" altLang="en-US" sz="1600" dirty="0"/>
                <a:t>控制目标</a:t>
              </a:r>
              <a:endParaRPr lang="en-US" altLang="zh-CN" sz="1600" dirty="0"/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积分</a:t>
              </a:r>
              <a:r>
                <a:rPr lang="en-US" altLang="zh-CN" sz="1600" dirty="0"/>
                <a:t>I</a:t>
              </a:r>
              <a:r>
                <a:rPr lang="zh-CN" altLang="en-US" sz="1600" dirty="0"/>
                <a:t>消除稳态误差</a:t>
              </a:r>
              <a:endParaRPr lang="en-US" altLang="zh-CN" sz="1600" dirty="0"/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微分</a:t>
              </a:r>
              <a:r>
                <a:rPr lang="en-US" altLang="zh-CN" sz="1600" dirty="0"/>
                <a:t>D</a:t>
              </a:r>
              <a:r>
                <a:rPr lang="zh-CN" altLang="en-US" sz="1600" dirty="0"/>
                <a:t>减小超调</a:t>
              </a:r>
              <a:endParaRPr lang="en-US" altLang="zh-CN" sz="1600" dirty="0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F11B8D9D-C3DB-4C35-A83C-240F630AC21F}"/>
                </a:ext>
              </a:extLst>
            </p:cNvPr>
            <p:cNvSpPr/>
            <p:nvPr/>
          </p:nvSpPr>
          <p:spPr>
            <a:xfrm>
              <a:off x="5122025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风扇转速测量准确</a:t>
              </a:r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E8249C70-F20D-4202-8086-29083DBA0DAF}"/>
              </a:ext>
            </a:extLst>
          </p:cNvPr>
          <p:cNvGrpSpPr/>
          <p:nvPr/>
        </p:nvGrpSpPr>
        <p:grpSpPr>
          <a:xfrm>
            <a:off x="5769062" y="2569849"/>
            <a:ext cx="542449" cy="542449"/>
            <a:chOff x="4734560" y="3184842"/>
            <a:chExt cx="542449" cy="542449"/>
          </a:xfrm>
        </p:grpSpPr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BB85C229-BD57-406A-BD66-FB293AB8926E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AED20DCC-9BCC-406D-AD13-FC7C54A1C46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78CF31F9-BD87-4486-880F-74606D837C5E}"/>
              </a:ext>
            </a:extLst>
          </p:cNvPr>
          <p:cNvGrpSpPr/>
          <p:nvPr/>
        </p:nvGrpSpPr>
        <p:grpSpPr>
          <a:xfrm>
            <a:off x="5024903" y="3260823"/>
            <a:ext cx="2509519" cy="2779027"/>
            <a:chOff x="5122026" y="-72714"/>
            <a:chExt cx="2020976" cy="1532171"/>
          </a:xfrm>
        </p:grpSpPr>
        <p:sp>
          <p:nvSpPr>
            <p:cNvPr id="82" name="文本框 11">
              <a:extLst>
                <a:ext uri="{FF2B5EF4-FFF2-40B4-BE49-F238E27FC236}">
                  <a16:creationId xmlns:a16="http://schemas.microsoft.com/office/drawing/2014/main" id="{B1806CE3-1E5E-4464-98B4-24298510331C}"/>
                </a:ext>
              </a:extLst>
            </p:cNvPr>
            <p:cNvSpPr txBox="1"/>
            <p:nvPr/>
          </p:nvSpPr>
          <p:spPr>
            <a:xfrm>
              <a:off x="5122026" y="228380"/>
              <a:ext cx="2020975" cy="1231077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600" dirty="0"/>
                <a:t>1ms</a:t>
              </a:r>
              <a:r>
                <a:rPr lang="zh-CN" altLang="en-US" sz="1600" dirty="0"/>
                <a:t>触发的定时器实时控制</a:t>
              </a:r>
              <a:r>
                <a:rPr lang="en-US" altLang="zh-CN" sz="1600" dirty="0" err="1"/>
                <a:t>pid</a:t>
              </a:r>
              <a:endParaRPr lang="en-US" altLang="zh-CN" sz="1600" dirty="0"/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由于</a:t>
              </a:r>
              <a:r>
                <a:rPr lang="en-US" altLang="zh-CN" sz="1600" dirty="0"/>
                <a:t>PID</a:t>
              </a:r>
              <a:r>
                <a:rPr lang="zh-CN" altLang="en-US" sz="1600" dirty="0"/>
                <a:t>回路需要一段时间来响应控制值的变化，不能在每个循环中都计算输出值</a:t>
              </a:r>
              <a:endParaRPr lang="en-US" altLang="zh-CN" sz="1600" dirty="0"/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2B9036AD-7FC5-4D66-A992-47543955BF05}"/>
                </a:ext>
              </a:extLst>
            </p:cNvPr>
            <p:cNvSpPr/>
            <p:nvPr/>
          </p:nvSpPr>
          <p:spPr>
            <a:xfrm>
              <a:off x="5122026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风扇转速控制灵敏</a:t>
              </a:r>
            </a:p>
          </p:txBody>
        </p:sp>
      </p:grpSp>
      <p:sp>
        <p:nvSpPr>
          <p:cNvPr id="88" name="文本框 11">
            <a:extLst>
              <a:ext uri="{FF2B5EF4-FFF2-40B4-BE49-F238E27FC236}">
                <a16:creationId xmlns:a16="http://schemas.microsoft.com/office/drawing/2014/main" id="{9AE33CE5-EF23-481A-9EE8-46D405C02FCB}"/>
              </a:ext>
            </a:extLst>
          </p:cNvPr>
          <p:cNvSpPr txBox="1"/>
          <p:nvPr/>
        </p:nvSpPr>
        <p:spPr>
          <a:xfrm>
            <a:off x="7836372" y="2507846"/>
            <a:ext cx="2509519" cy="1148250"/>
          </a:xfrm>
          <a:prstGeom prst="rect">
            <a:avLst/>
          </a:prstGeom>
          <a:noFill/>
        </p:spPr>
        <p:txBody>
          <a:bodyPr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endParaRPr lang="en-US" altLang="zh-CN" sz="1600" dirty="0"/>
          </a:p>
        </p:txBody>
      </p:sp>
      <p:sp>
        <p:nvSpPr>
          <p:cNvPr id="96" name="矩形: 圆角 95">
            <a:extLst>
              <a:ext uri="{FF2B5EF4-FFF2-40B4-BE49-F238E27FC236}">
                <a16:creationId xmlns:a16="http://schemas.microsoft.com/office/drawing/2014/main" id="{1D38CBB8-C6F4-47E9-9CCF-20859156EC68}"/>
              </a:ext>
            </a:extLst>
          </p:cNvPr>
          <p:cNvSpPr/>
          <p:nvPr/>
        </p:nvSpPr>
        <p:spPr>
          <a:xfrm>
            <a:off x="6640975" y="2753325"/>
            <a:ext cx="4040187" cy="13975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A7696E53-3800-4F23-A5CE-266A8DE5F5A6}"/>
              </a:ext>
            </a:extLst>
          </p:cNvPr>
          <p:cNvGrpSpPr/>
          <p:nvPr/>
        </p:nvGrpSpPr>
        <p:grpSpPr>
          <a:xfrm>
            <a:off x="9140516" y="2569849"/>
            <a:ext cx="542449" cy="542449"/>
            <a:chOff x="4734560" y="3184842"/>
            <a:chExt cx="542449" cy="542449"/>
          </a:xfrm>
        </p:grpSpPr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BF640C1C-DFD5-49C0-A100-DE5D4B413C49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62456D62-C033-46A1-B56E-0AAE6B6F07D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15" name="矩形 114">
            <a:extLst>
              <a:ext uri="{FF2B5EF4-FFF2-40B4-BE49-F238E27FC236}">
                <a16:creationId xmlns:a16="http://schemas.microsoft.com/office/drawing/2014/main" id="{B64B1738-216A-41A8-B4BD-82DC31FFCDA9}"/>
              </a:ext>
            </a:extLst>
          </p:cNvPr>
          <p:cNvSpPr/>
          <p:nvPr/>
        </p:nvSpPr>
        <p:spPr>
          <a:xfrm>
            <a:off x="0" y="-44127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7AC4F226-178B-4CF1-A313-CCA74A9F06F7}"/>
              </a:ext>
            </a:extLst>
          </p:cNvPr>
          <p:cNvSpPr/>
          <p:nvPr/>
        </p:nvSpPr>
        <p:spPr>
          <a:xfrm>
            <a:off x="4103688" y="-44127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0DCE048D-D0A7-47BA-8075-5A5F77F86EE1}"/>
              </a:ext>
            </a:extLst>
          </p:cNvPr>
          <p:cNvSpPr/>
          <p:nvPr/>
        </p:nvSpPr>
        <p:spPr>
          <a:xfrm>
            <a:off x="8088313" y="-44127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25A55402-B3BB-40F3-9FF3-2CA18170CE55}"/>
              </a:ext>
            </a:extLst>
          </p:cNvPr>
          <p:cNvGrpSpPr/>
          <p:nvPr/>
        </p:nvGrpSpPr>
        <p:grpSpPr>
          <a:xfrm>
            <a:off x="8156980" y="3429000"/>
            <a:ext cx="2509519" cy="1682720"/>
            <a:chOff x="5122026" y="-72714"/>
            <a:chExt cx="2020976" cy="927740"/>
          </a:xfrm>
        </p:grpSpPr>
        <p:sp>
          <p:nvSpPr>
            <p:cNvPr id="36" name="文本框 11">
              <a:extLst>
                <a:ext uri="{FF2B5EF4-FFF2-40B4-BE49-F238E27FC236}">
                  <a16:creationId xmlns:a16="http://schemas.microsoft.com/office/drawing/2014/main" id="{F1A96688-686B-4D5F-BF9E-224619C89C0F}"/>
                </a:ext>
              </a:extLst>
            </p:cNvPr>
            <p:cNvSpPr txBox="1"/>
            <p:nvPr/>
          </p:nvSpPr>
          <p:spPr>
            <a:xfrm>
              <a:off x="5122026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用中断和输入捕获的方式</a:t>
              </a:r>
              <a:endParaRPr lang="en-US" altLang="zh-CN" sz="1600" dirty="0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EF2C19D-F5F7-4654-8A7B-86DA7766AB34}"/>
                </a:ext>
              </a:extLst>
            </p:cNvPr>
            <p:cNvSpPr/>
            <p:nvPr/>
          </p:nvSpPr>
          <p:spPr>
            <a:xfrm>
              <a:off x="5122026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片上资源使用少</a:t>
              </a:r>
              <a:endParaRPr lang="en-US" altLang="zh-CN" sz="2400" b="1" dirty="0">
                <a:solidFill>
                  <a:schemeClr val="accent2"/>
                </a:solidFill>
              </a:endParaRPr>
            </a:p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运行需求低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452501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44960" cy="14845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47777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温度控制</a:t>
            </a: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介绍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759666" y="3783231"/>
            <a:ext cx="3333412" cy="1289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当前温度测量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线性加热控制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优势介绍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  <p:cxnSp>
        <p:nvCxnSpPr>
          <p:cNvPr id="19" name="PA_直接连接符 18"/>
          <p:cNvCxnSpPr>
            <a:cxnSpLocks/>
          </p:cNvCxnSpPr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556074" y="3125819"/>
            <a:ext cx="50944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WEI LE HAO KAN COU YI XIA SHU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517828" y="2416299"/>
            <a:ext cx="864000" cy="864000"/>
            <a:chOff x="2517828" y="1926040"/>
            <a:chExt cx="864000" cy="864000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4" y="5654824"/>
            <a:ext cx="231237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093230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0" y="-18639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+mj-ea"/>
              </a:rPr>
              <a:t>温度控制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+mj-ea"/>
              </a:rPr>
              <a:t>-</a:t>
            </a:r>
            <a:r>
              <a:rPr lang="zh-CN" altLang="en-US" sz="3200" dirty="0">
                <a:solidFill>
                  <a:schemeClr val="accent6">
                    <a:lumMod val="50000"/>
                  </a:schemeClr>
                </a:solidFill>
                <a:latin typeface="+mj-ea"/>
              </a:rPr>
              <a:t>当前温度测量</a:t>
            </a:r>
            <a:endParaRPr lang="zh-CN" altLang="en-US" sz="3200" b="1" dirty="0">
              <a:solidFill>
                <a:schemeClr val="accent6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ADAA91F-5221-4B3B-8C3F-6253A6CAFF52}"/>
              </a:ext>
            </a:extLst>
          </p:cNvPr>
          <p:cNvSpPr/>
          <p:nvPr/>
        </p:nvSpPr>
        <p:spPr>
          <a:xfrm>
            <a:off x="-10160" y="-35713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6FD6B64-60C3-4401-8F60-4B6CF4EA873C}"/>
              </a:ext>
            </a:extLst>
          </p:cNvPr>
          <p:cNvSpPr/>
          <p:nvPr/>
        </p:nvSpPr>
        <p:spPr>
          <a:xfrm>
            <a:off x="4047491" y="-45873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8FB42A8B-D13E-4C26-9248-5D67E8C47CB1}"/>
              </a:ext>
            </a:extLst>
          </p:cNvPr>
          <p:cNvSpPr/>
          <p:nvPr/>
        </p:nvSpPr>
        <p:spPr>
          <a:xfrm>
            <a:off x="8146734" y="-35713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C328D021-DE1F-4C1C-8FA9-BE8271FD0FE4}"/>
              </a:ext>
            </a:extLst>
          </p:cNvPr>
          <p:cNvSpPr/>
          <p:nvPr/>
        </p:nvSpPr>
        <p:spPr>
          <a:xfrm>
            <a:off x="0" y="-44127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FC484DED-9C7B-4636-8521-C5871A4AC578}"/>
              </a:ext>
            </a:extLst>
          </p:cNvPr>
          <p:cNvSpPr/>
          <p:nvPr/>
        </p:nvSpPr>
        <p:spPr>
          <a:xfrm>
            <a:off x="4103688" y="-44127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E0D69F9-EE1C-4831-9E1D-723B58EDA7BD}"/>
              </a:ext>
            </a:extLst>
          </p:cNvPr>
          <p:cNvSpPr/>
          <p:nvPr/>
        </p:nvSpPr>
        <p:spPr>
          <a:xfrm>
            <a:off x="8088313" y="-44127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6C9BFA5-A1DE-9024-B754-7DA4BC533283}"/>
              </a:ext>
            </a:extLst>
          </p:cNvPr>
          <p:cNvSpPr/>
          <p:nvPr/>
        </p:nvSpPr>
        <p:spPr>
          <a:xfrm>
            <a:off x="914400" y="1700479"/>
            <a:ext cx="2509520" cy="596273"/>
          </a:xfrm>
          <a:prstGeom prst="rect">
            <a:avLst/>
          </a:prstGeom>
        </p:spPr>
        <p:txBody>
          <a:bodyPr wrap="none" lIns="0" tIns="0" rIns="0" bIns="0" anchor="ctr" anchorCtr="1">
            <a:noAutofit/>
          </a:bodyPr>
          <a:lstStyle/>
          <a:p>
            <a:pPr lvl="0" algn="ctr" defTabSz="914378"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chemeClr val="accent2"/>
                </a:solidFill>
              </a:rPr>
              <a:t>读取</a:t>
            </a:r>
            <a:r>
              <a:rPr lang="en-US" altLang="zh-CN" sz="2400" b="1" dirty="0">
                <a:solidFill>
                  <a:schemeClr val="accent2"/>
                </a:solidFill>
              </a:rPr>
              <a:t>Vt</a:t>
            </a:r>
            <a:r>
              <a:rPr lang="zh-CN" altLang="en-US" sz="2400" b="1" dirty="0">
                <a:solidFill>
                  <a:schemeClr val="accent2"/>
                </a:solidFill>
              </a:rPr>
              <a:t>接口模拟量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393EA6F-25FF-322C-7E1D-459E13F2F858}"/>
              </a:ext>
            </a:extLst>
          </p:cNvPr>
          <p:cNvSpPr txBox="1"/>
          <p:nvPr/>
        </p:nvSpPr>
        <p:spPr>
          <a:xfrm>
            <a:off x="708398" y="2934064"/>
            <a:ext cx="262021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只保留</a:t>
            </a:r>
            <a:r>
              <a:rPr lang="en-US" altLang="zh-CN" sz="20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ADC</a:t>
            </a:r>
            <a:r>
              <a:rPr lang="zh-CN" altLang="en-US" sz="20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读取到的有效值。</a:t>
            </a:r>
            <a:endParaRPr lang="en-US" altLang="zh-CN" sz="2000" dirty="0">
              <a:latin typeface="方正粗倩简体" panose="03000509000000000000" pitchFamily="65" charset="-122"/>
              <a:ea typeface="方正粗倩简体" panose="03000509000000000000" pitchFamily="65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latin typeface="方正粗倩简体" panose="03000509000000000000" pitchFamily="65" charset="-122"/>
              <a:ea typeface="方正粗倩简体" panose="03000509000000000000" pitchFamily="65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采用平均法滤波。</a:t>
            </a:r>
            <a:endParaRPr lang="en-US" altLang="zh-CN" sz="2000" dirty="0">
              <a:latin typeface="方正粗倩简体" panose="03000509000000000000" pitchFamily="65" charset="-122"/>
              <a:ea typeface="方正粗倩简体" panose="03000509000000000000" pitchFamily="65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latin typeface="方正粗倩简体" panose="03000509000000000000" pitchFamily="65" charset="-122"/>
              <a:ea typeface="方正粗倩简体" panose="03000509000000000000" pitchFamily="65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根据公式得到温度值，储存在</a:t>
            </a:r>
            <a:r>
              <a:rPr lang="en-US" altLang="zh-CN" sz="20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temp</a:t>
            </a:r>
            <a:r>
              <a:rPr lang="zh-CN" altLang="en-US" sz="2000" dirty="0">
                <a:latin typeface="方正粗倩简体" panose="03000509000000000000" pitchFamily="65" charset="-122"/>
                <a:ea typeface="方正粗倩简体" panose="03000509000000000000" pitchFamily="65" charset="-122"/>
              </a:rPr>
              <a:t>变量中。</a:t>
            </a:r>
            <a:endParaRPr lang="en-US" altLang="zh-CN" sz="2000" dirty="0">
              <a:latin typeface="方正粗倩简体" panose="03000509000000000000" pitchFamily="65" charset="-122"/>
              <a:ea typeface="方正粗倩简体" panose="03000509000000000000" pitchFamily="65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C7BD5F7-13C0-A2CE-E44C-70AE0B6F2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253" y="1549947"/>
            <a:ext cx="8070800" cy="368204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8FDF684-DB11-42C5-608E-14903E472382}"/>
              </a:ext>
            </a:extLst>
          </p:cNvPr>
          <p:cNvSpPr txBox="1"/>
          <p:nvPr/>
        </p:nvSpPr>
        <p:spPr>
          <a:xfrm>
            <a:off x="3621088" y="5631166"/>
            <a:ext cx="8934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温度 = (采样电压/4096.0f*2.8f*1100/(25-采样电压/4096.0f*2.8f)-100)/0.3851;</a:t>
            </a:r>
          </a:p>
        </p:txBody>
      </p:sp>
    </p:spTree>
    <p:extLst>
      <p:ext uri="{BB962C8B-B14F-4D97-AF65-F5344CB8AC3E}">
        <p14:creationId xmlns:p14="http://schemas.microsoft.com/office/powerpoint/2010/main" val="208114694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0" y="-18639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+mj-ea"/>
              </a:rPr>
              <a:t>温度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控制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线性加热控制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ADAA91F-5221-4B3B-8C3F-6253A6CAFF52}"/>
              </a:ext>
            </a:extLst>
          </p:cNvPr>
          <p:cNvSpPr/>
          <p:nvPr/>
        </p:nvSpPr>
        <p:spPr>
          <a:xfrm>
            <a:off x="-10160" y="-35713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6FD6B64-60C3-4401-8F60-4B6CF4EA873C}"/>
              </a:ext>
            </a:extLst>
          </p:cNvPr>
          <p:cNvSpPr/>
          <p:nvPr/>
        </p:nvSpPr>
        <p:spPr>
          <a:xfrm>
            <a:off x="4047491" y="-45873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8FB42A8B-D13E-4C26-9248-5D67E8C47CB1}"/>
              </a:ext>
            </a:extLst>
          </p:cNvPr>
          <p:cNvSpPr/>
          <p:nvPr/>
        </p:nvSpPr>
        <p:spPr>
          <a:xfrm>
            <a:off x="8146734" y="-35713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AE0FF905-BF51-4E66-B550-64C6F48BFAEF}"/>
              </a:ext>
            </a:extLst>
          </p:cNvPr>
          <p:cNvSpPr/>
          <p:nvPr/>
        </p:nvSpPr>
        <p:spPr>
          <a:xfrm>
            <a:off x="990596" y="1499822"/>
            <a:ext cx="2637695" cy="18850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8C3375A-2DC1-49E6-9006-33B69167452D}"/>
              </a:ext>
            </a:extLst>
          </p:cNvPr>
          <p:cNvGrpSpPr/>
          <p:nvPr/>
        </p:nvGrpSpPr>
        <p:grpSpPr>
          <a:xfrm>
            <a:off x="2024063" y="1353628"/>
            <a:ext cx="542449" cy="542449"/>
            <a:chOff x="4734560" y="3184842"/>
            <a:chExt cx="542449" cy="542449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137E2BA3-8C34-4679-9C2A-A1068A3D291C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8C391618-263B-4AF8-811A-007B3C74A0A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534C420B-7D79-4E0B-A0F7-4A70D7F5A121}"/>
              </a:ext>
            </a:extLst>
          </p:cNvPr>
          <p:cNvGrpSpPr/>
          <p:nvPr/>
        </p:nvGrpSpPr>
        <p:grpSpPr>
          <a:xfrm>
            <a:off x="757563" y="1960652"/>
            <a:ext cx="3075447" cy="1785779"/>
            <a:chOff x="5122025" y="-72714"/>
            <a:chExt cx="2020976" cy="829408"/>
          </a:xfrm>
        </p:grpSpPr>
        <p:sp>
          <p:nvSpPr>
            <p:cNvPr id="71" name="文本框 11">
              <a:extLst>
                <a:ext uri="{FF2B5EF4-FFF2-40B4-BE49-F238E27FC236}">
                  <a16:creationId xmlns:a16="http://schemas.microsoft.com/office/drawing/2014/main" id="{DF9B3159-BE6E-427D-A7DA-E2E03F8621D3}"/>
                </a:ext>
              </a:extLst>
            </p:cNvPr>
            <p:cNvSpPr txBox="1"/>
            <p:nvPr/>
          </p:nvSpPr>
          <p:spPr>
            <a:xfrm>
              <a:off x="5122025" y="154364"/>
              <a:ext cx="2020975" cy="602330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利用恒定的高占空比</a:t>
              </a:r>
              <a:r>
                <a:rPr lang="en-US" altLang="zh-CN" sz="1600" dirty="0"/>
                <a:t>PWM</a:t>
              </a:r>
              <a:r>
                <a:rPr lang="zh-CN" altLang="en-US" sz="1600" dirty="0"/>
                <a:t>信号加热</a:t>
              </a:r>
              <a:endParaRPr lang="en-US" altLang="zh-CN" sz="1600" dirty="0"/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接近预设温度时线性减小加热信号占空比</a:t>
              </a:r>
              <a:endParaRPr lang="en-US" altLang="zh-CN" sz="1600" dirty="0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F11B8D9D-C3DB-4C35-A83C-240F630AC21F}"/>
                </a:ext>
              </a:extLst>
            </p:cNvPr>
            <p:cNvSpPr/>
            <p:nvPr/>
          </p:nvSpPr>
          <p:spPr>
            <a:xfrm>
              <a:off x="5122025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快速加热</a:t>
              </a:r>
            </a:p>
          </p:txBody>
        </p:sp>
      </p:grpSp>
      <p:sp>
        <p:nvSpPr>
          <p:cNvPr id="88" name="文本框 11">
            <a:extLst>
              <a:ext uri="{FF2B5EF4-FFF2-40B4-BE49-F238E27FC236}">
                <a16:creationId xmlns:a16="http://schemas.microsoft.com/office/drawing/2014/main" id="{9AE33CE5-EF23-481A-9EE8-46D405C02FCB}"/>
              </a:ext>
            </a:extLst>
          </p:cNvPr>
          <p:cNvSpPr txBox="1"/>
          <p:nvPr/>
        </p:nvSpPr>
        <p:spPr>
          <a:xfrm>
            <a:off x="7836372" y="2507846"/>
            <a:ext cx="2509519" cy="1148250"/>
          </a:xfrm>
          <a:prstGeom prst="rect">
            <a:avLst/>
          </a:prstGeom>
          <a:noFill/>
        </p:spPr>
        <p:txBody>
          <a:bodyPr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endParaRPr lang="en-US" altLang="zh-CN" sz="1600" dirty="0"/>
          </a:p>
        </p:txBody>
      </p:sp>
      <p:sp>
        <p:nvSpPr>
          <p:cNvPr id="96" name="矩形: 圆角 95">
            <a:extLst>
              <a:ext uri="{FF2B5EF4-FFF2-40B4-BE49-F238E27FC236}">
                <a16:creationId xmlns:a16="http://schemas.microsoft.com/office/drawing/2014/main" id="{1D38CBB8-C6F4-47E9-9CCF-20859156EC68}"/>
              </a:ext>
            </a:extLst>
          </p:cNvPr>
          <p:cNvSpPr/>
          <p:nvPr/>
        </p:nvSpPr>
        <p:spPr>
          <a:xfrm>
            <a:off x="990596" y="3977245"/>
            <a:ext cx="2659739" cy="15557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A7696E53-3800-4F23-A5CE-266A8DE5F5A6}"/>
              </a:ext>
            </a:extLst>
          </p:cNvPr>
          <p:cNvGrpSpPr/>
          <p:nvPr/>
        </p:nvGrpSpPr>
        <p:grpSpPr>
          <a:xfrm>
            <a:off x="2024063" y="3793769"/>
            <a:ext cx="560493" cy="542449"/>
            <a:chOff x="4734560" y="3184842"/>
            <a:chExt cx="542449" cy="542449"/>
          </a:xfrm>
        </p:grpSpPr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BF640C1C-DFD5-49C0-A100-DE5D4B413C49}"/>
                </a:ext>
              </a:extLst>
            </p:cNvPr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62456D62-C033-46A1-B56E-0AAE6B6F07D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9E8C8BDB-7362-4EE5-AEEC-2A752B4744E9}"/>
              </a:ext>
            </a:extLst>
          </p:cNvPr>
          <p:cNvGrpSpPr/>
          <p:nvPr/>
        </p:nvGrpSpPr>
        <p:grpSpPr>
          <a:xfrm>
            <a:off x="757561" y="4460598"/>
            <a:ext cx="3075446" cy="1715644"/>
            <a:chOff x="5122026" y="-81270"/>
            <a:chExt cx="2020975" cy="936296"/>
          </a:xfrm>
        </p:grpSpPr>
        <p:sp>
          <p:nvSpPr>
            <p:cNvPr id="101" name="文本框 11">
              <a:extLst>
                <a:ext uri="{FF2B5EF4-FFF2-40B4-BE49-F238E27FC236}">
                  <a16:creationId xmlns:a16="http://schemas.microsoft.com/office/drawing/2014/main" id="{4EB45D00-40E6-4BE3-A5BC-7EF53FB7542F}"/>
                </a:ext>
              </a:extLst>
            </p:cNvPr>
            <p:cNvSpPr txBox="1"/>
            <p:nvPr/>
          </p:nvSpPr>
          <p:spPr>
            <a:xfrm>
              <a:off x="5122026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Autofit/>
            </a:bodyPr>
            <a:lstStyle/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风扇转速会增大加热信号改变幅度</a:t>
              </a:r>
              <a:endParaRPr lang="en-US" altLang="zh-CN" sz="1600" dirty="0"/>
            </a:p>
            <a:p>
              <a:pPr marL="285750" indent="-285750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高风扇转速下，恒温信号也会增加</a:t>
              </a:r>
              <a:endParaRPr lang="en-US" altLang="zh-CN" sz="1600" dirty="0"/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D356B34A-EB9B-4609-910E-22179258E850}"/>
                </a:ext>
              </a:extLst>
            </p:cNvPr>
            <p:cNvSpPr/>
            <p:nvPr/>
          </p:nvSpPr>
          <p:spPr>
            <a:xfrm>
              <a:off x="5184166" y="-81270"/>
              <a:ext cx="1896693" cy="331666"/>
            </a:xfrm>
            <a:prstGeom prst="rect">
              <a:avLst/>
            </a:prstGeom>
          </p:spPr>
          <p:txBody>
            <a:bodyPr wrap="none" lIns="0" tIns="0" rIns="0" bIns="0" anchor="ctr" anchorCtr="1">
              <a:no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accent2"/>
                  </a:solidFill>
                </a:rPr>
                <a:t>风扇转速干扰</a:t>
              </a:r>
            </a:p>
          </p:txBody>
        </p:sp>
      </p:grpSp>
      <p:sp>
        <p:nvSpPr>
          <p:cNvPr id="115" name="矩形 114">
            <a:extLst>
              <a:ext uri="{FF2B5EF4-FFF2-40B4-BE49-F238E27FC236}">
                <a16:creationId xmlns:a16="http://schemas.microsoft.com/office/drawing/2014/main" id="{B64B1738-216A-41A8-B4BD-82DC31FFCDA9}"/>
              </a:ext>
            </a:extLst>
          </p:cNvPr>
          <p:cNvSpPr/>
          <p:nvPr/>
        </p:nvSpPr>
        <p:spPr>
          <a:xfrm>
            <a:off x="0" y="-44127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7AC4F226-178B-4CF1-A313-CCA74A9F06F7}"/>
              </a:ext>
            </a:extLst>
          </p:cNvPr>
          <p:cNvSpPr/>
          <p:nvPr/>
        </p:nvSpPr>
        <p:spPr>
          <a:xfrm>
            <a:off x="4103688" y="-44127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0DCE048D-D0A7-47BA-8075-5A5F77F86EE1}"/>
              </a:ext>
            </a:extLst>
          </p:cNvPr>
          <p:cNvSpPr/>
          <p:nvPr/>
        </p:nvSpPr>
        <p:spPr>
          <a:xfrm>
            <a:off x="8088313" y="-44127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1" name="文本框 11">
            <a:extLst>
              <a:ext uri="{FF2B5EF4-FFF2-40B4-BE49-F238E27FC236}">
                <a16:creationId xmlns:a16="http://schemas.microsoft.com/office/drawing/2014/main" id="{B1D6C2E2-C1A7-41DC-BD7D-B8AA8F949EB2}"/>
              </a:ext>
            </a:extLst>
          </p:cNvPr>
          <p:cNvSpPr txBox="1"/>
          <p:nvPr/>
        </p:nvSpPr>
        <p:spPr>
          <a:xfrm>
            <a:off x="4901777" y="2294143"/>
            <a:ext cx="5238379" cy="1209144"/>
          </a:xfrm>
          <a:prstGeom prst="rect">
            <a:avLst/>
          </a:prstGeom>
          <a:noFill/>
        </p:spPr>
        <p:txBody>
          <a:bodyPr wrap="square" lIns="0" tIns="0" rIns="0" bIns="0" anchor="ctr" anchorCtr="1">
            <a:noAutofit/>
          </a:bodyPr>
          <a:lstStyle/>
          <a:p>
            <a:pPr marL="285750" indent="-285750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600" dirty="0"/>
              <a:t>由于温度控制存在迟滞环节，所以不用</a:t>
            </a:r>
            <a:r>
              <a:rPr lang="en-US" altLang="zh-CN" sz="1600" dirty="0" err="1"/>
              <a:t>pid</a:t>
            </a:r>
            <a:r>
              <a:rPr lang="zh-CN" altLang="en-US" sz="1600" dirty="0"/>
              <a:t>辅助控制</a:t>
            </a:r>
            <a:endParaRPr lang="en-US" altLang="zh-CN" sz="16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316A1C-056C-1C1C-6236-F623BAB3F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9100" y="3124875"/>
            <a:ext cx="6096455" cy="305136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08FDA1A-ABDA-E37A-8132-E96F673DC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9100" y="985461"/>
            <a:ext cx="6162287" cy="158367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32D2D3D-42EF-62A3-F36A-8BC73C55C1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2015" y="3140503"/>
            <a:ext cx="6096456" cy="303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38970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扁平风动画模板"/>
  <p:tag name="ISPRING_PRESENTATION_TITLE" val="极简线条汇报PPT模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3E3E3E"/>
      </a:accent1>
      <a:accent2>
        <a:srgbClr val="4E4E4E"/>
      </a:accent2>
      <a:accent3>
        <a:srgbClr val="717171"/>
      </a:accent3>
      <a:accent4>
        <a:srgbClr val="919191"/>
      </a:accent4>
      <a:accent5>
        <a:srgbClr val="A6A6A6"/>
      </a:accent5>
      <a:accent6>
        <a:srgbClr val="D7D7D7"/>
      </a:accent6>
      <a:hlink>
        <a:srgbClr val="3E3E3E"/>
      </a:hlink>
      <a:folHlink>
        <a:srgbClr val="BFBFBF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2155</TotalTime>
  <Words>567</Words>
  <Application>Microsoft Office PowerPoint</Application>
  <PresentationFormat>宽屏</PresentationFormat>
  <Paragraphs>109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Arial Unicode MS</vt:lpstr>
      <vt:lpstr>方正粗倩简体</vt:lpstr>
      <vt:lpstr>思源黑体 CN Light</vt:lpstr>
      <vt:lpstr>思源黑体 CN Medium</vt:lpstr>
      <vt:lpstr>思源宋体 CN Light</vt:lpstr>
      <vt:lpstr>微软雅黑</vt:lpstr>
      <vt:lpstr>Arial</vt:lpstr>
      <vt:lpstr>Calibri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mycomputer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极简线条汇报PPT模板</dc:title>
  <dc:creator>mycomputer</dc:creator>
  <cp:lastModifiedBy>Yi yehei</cp:lastModifiedBy>
  <cp:revision>722</cp:revision>
  <dcterms:created xsi:type="dcterms:W3CDTF">2014-08-06T02:23:26Z</dcterms:created>
  <dcterms:modified xsi:type="dcterms:W3CDTF">2022-10-21T06:46:01Z</dcterms:modified>
</cp:coreProperties>
</file>

<file path=docProps/thumbnail.jpeg>
</file>